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75"/>
  </p:notesMasterIdLst>
  <p:sldIdLst>
    <p:sldId id="256" r:id="rId2"/>
    <p:sldId id="257" r:id="rId3"/>
    <p:sldId id="279" r:id="rId4"/>
    <p:sldId id="280" r:id="rId5"/>
    <p:sldId id="281"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335" r:id="rId58"/>
    <p:sldId id="336" r:id="rId59"/>
    <p:sldId id="337" r:id="rId60"/>
    <p:sldId id="338" r:id="rId61"/>
    <p:sldId id="339" r:id="rId62"/>
    <p:sldId id="340" r:id="rId63"/>
    <p:sldId id="341" r:id="rId64"/>
    <p:sldId id="342" r:id="rId65"/>
    <p:sldId id="343" r:id="rId66"/>
    <p:sldId id="344" r:id="rId67"/>
    <p:sldId id="345" r:id="rId68"/>
    <p:sldId id="346" r:id="rId69"/>
    <p:sldId id="347" r:id="rId70"/>
    <p:sldId id="348" r:id="rId71"/>
    <p:sldId id="349" r:id="rId72"/>
    <p:sldId id="350" r:id="rId73"/>
    <p:sldId id="351"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68B0A8-356D-4739-86A0-293F613CF9FD}">
  <a:tblStyle styleId="{DF68B0A8-356D-4739-86A0-293F613CF9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F73D15-DB67-4AF8-8615-83DD051177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98"/>
    <p:restoredTop sz="94703"/>
  </p:normalViewPr>
  <p:slideViewPr>
    <p:cSldViewPr snapToGrid="0">
      <p:cViewPr varScale="1">
        <p:scale>
          <a:sx n="261" d="100"/>
          <a:sy n="261" d="100"/>
        </p:scale>
        <p:origin x="1496"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mailto:evanbot@berkeley.edu"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witter.com/SwiftOnSecurity/status/832055497251487744"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26b610265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26b61026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26b610265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26b61026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26b610265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26b610265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6b610265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6b610265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26b61026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126b61026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26b61026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26b61026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26b61026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26b61026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126b610265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126b610265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126b610265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126b610265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Want to submit an announcements doodle? Email </a:t>
            </a:r>
            <a:r>
              <a:rPr lang="en" u="sng">
                <a:solidFill>
                  <a:schemeClr val="hlink"/>
                </a:solidFill>
                <a:hlinkClick r:id="rId3"/>
              </a:rPr>
              <a:t>evanbot@berkeley.edu</a:t>
            </a:r>
            <a:r>
              <a:rPr lang="en"/>
              <a:t> or post on Piazza!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52fc3a898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52fc3a898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52fc3a898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52fc3a898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52fc3a898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52fc3a898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52fc3a898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52fc3a898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Shafi and Silvio won Turing award for probabilistic encryption, proving the need for randomization, laying foundations for modern cryptography and much stronger guarantees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2fc3a8986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2fc3a8986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52fc3a8986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52fc3a8986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52fc3a8986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52fc3a8986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26b61026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26b61026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52fc3a8986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52fc3a8986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52fc3a8986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52fc3a898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52fc3a8986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52fc3a8986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52fc3a8986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52fc3a8986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What if there is an adversary that can win with probability 0.4?</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52fc3a8986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52fc3a8986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52fc3a8986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52fc3a8986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52fc3a8986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52fc3a8986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52fc3a8986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52fc3a8986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52fc3a8986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152fc3a8986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stop to chew on this.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58228f6e6f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58228f6e6f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https://twitter.com/SwiftOnSecurity/status/832055497251487744</a:t>
            </a:r>
            <a:r>
              <a:rPr lang="en">
                <a:solidFill>
                  <a:schemeClr val="dk1"/>
                </a:solidFill>
              </a:rPr>
              <a: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58228f6e6f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58228f6e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58228f6e6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58228f6e6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58228f6e6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58228f6e6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8228f6e6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58228f6e6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58228f6e6f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58228f6e6f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58228f6e6f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58228f6e6f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58228f6e6f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58228f6e6f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58228f6e6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58228f6e6f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8228f6e6f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58228f6e6f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52fc3a8986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52fc3a8986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26b610265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26b610265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58228f6e6f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8228f6e6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58228f6e6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8228f6e6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8228f6e6f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58228f6e6f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2fc3a8986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52fc3a8986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52fc3a898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52fc3a898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52fc3a8986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52fc3a898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2fc3a898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2fc3a898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52fc3a8986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52fc3a898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52fc3a898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52fc3a898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52fc3a898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52fc3a898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126b610265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126b610265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52fc3a8986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52fc3a8986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2fc3a898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2fc3a898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52fc3a898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52fc3a8986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students if they can produce the decryption equation before showing it to them</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52fc3a8986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52fc3a8986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52fc3a8986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52fc3a8986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52fc3a8986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52fc3a8986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152fc3a8986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152fc3a8986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52fc3a8986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52fc3a8986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152fc3a8986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152fc3a8986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52fc3a8986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52fc3a8986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26b61026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26b61026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52fc3a8986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52fc3a8986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52fc3a8986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152fc3a8986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TODO Nick</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52fc3a8986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52fc3a8986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152fc3a8986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152fc3a8986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26b6102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26b6102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6b610265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26b61026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BF1608-36E0-D920-37D4-F357E5D7A135}"/>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7"/>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Intro to Cryptography</a:t>
            </a:r>
            <a:endParaRPr/>
          </a:p>
        </p:txBody>
      </p:sp>
      <p:sp>
        <p:nvSpPr>
          <p:cNvPr id="74" name="Google Shape;74;p17"/>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CS 161 Fall 2022 - Lecture 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Keys</a:t>
            </a:r>
            <a:endParaRPr/>
          </a:p>
        </p:txBody>
      </p:sp>
      <p:sp>
        <p:nvSpPr>
          <p:cNvPr id="380" name="Google Shape;380;p49"/>
          <p:cNvSpPr txBox="1">
            <a:spLocks noGrp="1"/>
          </p:cNvSpPr>
          <p:nvPr>
            <p:ph type="body" idx="1"/>
          </p:nvPr>
        </p:nvSpPr>
        <p:spPr>
          <a:xfrm>
            <a:off x="198500" y="1246825"/>
            <a:ext cx="5141205" cy="3416392"/>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most basic building block of any cryptographic scheme: The </a:t>
            </a:r>
            <a:r>
              <a:rPr lang="en" b="1" dirty="0"/>
              <a:t>key</a:t>
            </a:r>
            <a:endParaRPr b="1" dirty="0"/>
          </a:p>
          <a:p>
            <a:pPr marL="457200" lvl="0" indent="-342900" algn="l" rtl="0">
              <a:spcBef>
                <a:spcPts val="0"/>
              </a:spcBef>
              <a:spcAft>
                <a:spcPts val="0"/>
              </a:spcAft>
              <a:buSzPts val="1800"/>
              <a:buChar char="●"/>
            </a:pPr>
            <a:r>
              <a:rPr lang="en" dirty="0"/>
              <a:t>We can use the key in our algorithms to secure messages</a:t>
            </a:r>
            <a:endParaRPr dirty="0"/>
          </a:p>
          <a:p>
            <a:pPr marL="457200" lvl="0" indent="-342900" algn="l" rtl="0">
              <a:spcBef>
                <a:spcPts val="0"/>
              </a:spcBef>
              <a:spcAft>
                <a:spcPts val="0"/>
              </a:spcAft>
              <a:buSzPts val="1800"/>
              <a:buChar char="●"/>
            </a:pPr>
            <a:r>
              <a:rPr lang="en" dirty="0"/>
              <a:t>Two models of keys:</a:t>
            </a:r>
            <a:endParaRPr dirty="0"/>
          </a:p>
          <a:p>
            <a:pPr marL="914400" lvl="1" indent="-317500" algn="l" rtl="0">
              <a:spcBef>
                <a:spcPts val="0"/>
              </a:spcBef>
              <a:spcAft>
                <a:spcPts val="0"/>
              </a:spcAft>
              <a:buSzPts val="1400"/>
              <a:buChar char="○"/>
            </a:pPr>
            <a:r>
              <a:rPr lang="en" b="1" dirty="0"/>
              <a:t>Symmetric key model</a:t>
            </a:r>
            <a:r>
              <a:rPr lang="en" dirty="0"/>
              <a:t>: Alice and Bob both know the value of the same secret key.</a:t>
            </a:r>
          </a:p>
          <a:p>
            <a:pPr lvl="2"/>
            <a:r>
              <a:rPr lang="en" dirty="0"/>
              <a:t>Example: AES encryption</a:t>
            </a:r>
            <a:endParaRPr dirty="0"/>
          </a:p>
          <a:p>
            <a:pPr marL="914400" lvl="1" indent="-317500" algn="l" rtl="0">
              <a:spcBef>
                <a:spcPts val="0"/>
              </a:spcBef>
              <a:spcAft>
                <a:spcPts val="0"/>
              </a:spcAft>
              <a:buSzPts val="1400"/>
              <a:buChar char="○"/>
            </a:pPr>
            <a:r>
              <a:rPr lang="en" b="1" dirty="0"/>
              <a:t>Asymmetric key model</a:t>
            </a:r>
            <a:r>
              <a:rPr lang="en" dirty="0"/>
              <a:t>: Everybody has two keys, a secret key and a public key.</a:t>
            </a:r>
            <a:endParaRPr dirty="0"/>
          </a:p>
          <a:p>
            <a:pPr marL="1371600" lvl="2" indent="-317500" algn="l" rtl="0">
              <a:spcBef>
                <a:spcPts val="0"/>
              </a:spcBef>
              <a:spcAft>
                <a:spcPts val="0"/>
              </a:spcAft>
              <a:buSzPts val="1400"/>
              <a:buChar char="■"/>
            </a:pPr>
            <a:r>
              <a:rPr lang="en" dirty="0"/>
              <a:t>Example: RSA encryption</a:t>
            </a:r>
            <a:endParaRPr dirty="0"/>
          </a:p>
        </p:txBody>
      </p:sp>
      <p:sp>
        <p:nvSpPr>
          <p:cNvPr id="381" name="Google Shape;38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pic>
        <p:nvPicPr>
          <p:cNvPr id="382" name="Google Shape;382;p49"/>
          <p:cNvPicPr preferRelativeResize="0"/>
          <p:nvPr/>
        </p:nvPicPr>
        <p:blipFill>
          <a:blip r:embed="rId3">
            <a:alphaModFix/>
          </a:blip>
          <a:stretch>
            <a:fillRect/>
          </a:stretch>
        </p:blipFill>
        <p:spPr>
          <a:xfrm>
            <a:off x="6460425" y="1899125"/>
            <a:ext cx="2012023" cy="1866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This principle is closely related to Shannon’s Maxim</a:t>
            </a:r>
            <a:endParaRPr dirty="0"/>
          </a:p>
          <a:p>
            <a:pPr marL="914400" lvl="1" indent="-317500" algn="l" rtl="0">
              <a:spcBef>
                <a:spcPts val="0"/>
              </a:spcBef>
              <a:spcAft>
                <a:spcPts val="0"/>
              </a:spcAft>
              <a:buSzPts val="1400"/>
              <a:buChar char="○"/>
            </a:pPr>
            <a:r>
              <a:rPr lang="en" dirty="0"/>
              <a:t>Don’t use security through obscurity. Assume the attacker knows the system.</a:t>
            </a:r>
            <a:endParaRPr dirty="0"/>
          </a:p>
          <a:p>
            <a:pPr marL="457200" lvl="0" indent="-342900" algn="l" rtl="0">
              <a:spcBef>
                <a:spcPts val="0"/>
              </a:spcBef>
              <a:spcAft>
                <a:spcPts val="0"/>
              </a:spcAft>
              <a:buSzPts val="1800"/>
              <a:buChar char="●"/>
            </a:pPr>
            <a:r>
              <a:rPr lang="en" dirty="0" err="1"/>
              <a:t>Kerckhoff’s</a:t>
            </a:r>
            <a:r>
              <a:rPr lang="en" dirty="0"/>
              <a:t> principle says:</a:t>
            </a:r>
            <a:endParaRPr dirty="0"/>
          </a:p>
          <a:p>
            <a:pPr marL="914400" lvl="1" indent="-317500" algn="l" rtl="0">
              <a:spcBef>
                <a:spcPts val="0"/>
              </a:spcBef>
              <a:spcAft>
                <a:spcPts val="0"/>
              </a:spcAft>
              <a:buSzPts val="1400"/>
              <a:buChar char="○"/>
            </a:pPr>
            <a:r>
              <a:rPr lang="en" dirty="0"/>
              <a:t>Cryptosystems should remain secure even when the attacker knows all internal details of the system</a:t>
            </a:r>
            <a:endParaRPr dirty="0"/>
          </a:p>
          <a:p>
            <a:pPr marL="914400" lvl="1" indent="-317500" algn="l" rtl="0">
              <a:spcBef>
                <a:spcPts val="0"/>
              </a:spcBef>
              <a:spcAft>
                <a:spcPts val="0"/>
              </a:spcAft>
              <a:buSzPts val="1400"/>
              <a:buChar char="○"/>
            </a:pPr>
            <a:r>
              <a:rPr lang="en" dirty="0"/>
              <a:t>The key should be the only thing that must be kept secret</a:t>
            </a:r>
            <a:endParaRPr dirty="0"/>
          </a:p>
          <a:p>
            <a:pPr marL="914400" lvl="1" indent="-317500" algn="l" rtl="0">
              <a:spcBef>
                <a:spcPts val="0"/>
              </a:spcBef>
              <a:spcAft>
                <a:spcPts val="0"/>
              </a:spcAft>
              <a:buSzPts val="1400"/>
              <a:buChar char="○"/>
            </a:pPr>
            <a:r>
              <a:rPr lang="en" dirty="0"/>
              <a:t>The system should be designed to make it easy to change keys that are leaked (or suspected to be leaked)</a:t>
            </a:r>
            <a:endParaRPr dirty="0"/>
          </a:p>
          <a:p>
            <a:pPr marL="1371600" lvl="2" indent="-317500" algn="l" rtl="0">
              <a:spcBef>
                <a:spcPts val="0"/>
              </a:spcBef>
              <a:spcAft>
                <a:spcPts val="0"/>
              </a:spcAft>
              <a:buSzPts val="1400"/>
              <a:buChar char="■"/>
            </a:pPr>
            <a:r>
              <a:rPr lang="en" dirty="0"/>
              <a:t>If your secrets are leaked, it is usually a lot easier to change the key than to replace every instance of the running software</a:t>
            </a:r>
            <a:endParaRPr dirty="0"/>
          </a:p>
          <a:p>
            <a:pPr marL="457200" lvl="0" indent="-342900" algn="l" rtl="0">
              <a:spcBef>
                <a:spcPts val="0"/>
              </a:spcBef>
              <a:spcAft>
                <a:spcPts val="0"/>
              </a:spcAft>
              <a:buSzPts val="1800"/>
              <a:buChar char="●"/>
            </a:pPr>
            <a:r>
              <a:rPr lang="en" dirty="0"/>
              <a:t>Our assumption: The attacker knows all the algorithms we use. The only information the attacker is missing is the secret key(s).</a:t>
            </a:r>
            <a:endParaRPr dirty="0"/>
          </a:p>
        </p:txBody>
      </p:sp>
      <p:sp>
        <p:nvSpPr>
          <p:cNvPr id="388" name="Google Shape;388;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Kerckhoff’s Principle</a:t>
            </a:r>
            <a:endParaRPr/>
          </a:p>
        </p:txBody>
      </p:sp>
      <p:sp>
        <p:nvSpPr>
          <p:cNvPr id="389" name="Google Shape;38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397" name="Google Shape;397;p51"/>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dirty="0"/>
              <a:t>Analogy: Locking and unlocking the message</a:t>
            </a:r>
            <a:endParaRPr dirty="0"/>
          </a:p>
          <a:p>
            <a:pPr marL="914400" lvl="1" indent="-317500" algn="l" rtl="0">
              <a:spcBef>
                <a:spcPts val="0"/>
              </a:spcBef>
              <a:spcAft>
                <a:spcPts val="0"/>
              </a:spcAft>
              <a:buSzPts val="1400"/>
              <a:buChar char="○"/>
            </a:pPr>
            <a:r>
              <a:rPr lang="en" dirty="0"/>
              <a:t>Alice uses the key to lock the message in a box</a:t>
            </a:r>
            <a:endParaRPr dirty="0"/>
          </a:p>
          <a:p>
            <a:pPr marL="914400" lvl="1" indent="-317500" algn="l" rtl="0">
              <a:spcBef>
                <a:spcPts val="0"/>
              </a:spcBef>
              <a:spcAft>
                <a:spcPts val="0"/>
              </a:spcAft>
              <a:buSzPts val="1400"/>
              <a:buChar char="○"/>
            </a:pPr>
            <a:r>
              <a:rPr lang="en" dirty="0"/>
              <a:t>Alice sends the message (locked in the box) over the insecure channel</a:t>
            </a:r>
            <a:endParaRPr dirty="0"/>
          </a:p>
          <a:p>
            <a:pPr marL="914400" lvl="1" indent="-317500" algn="l" rtl="0">
              <a:spcBef>
                <a:spcPts val="0"/>
              </a:spcBef>
              <a:spcAft>
                <a:spcPts val="0"/>
              </a:spcAft>
              <a:buSzPts val="1400"/>
              <a:buChar char="○"/>
            </a:pPr>
            <a:r>
              <a:rPr lang="en" dirty="0"/>
              <a:t>Eve sees the locked box, but cannot access the message without the key</a:t>
            </a:r>
            <a:endParaRPr dirty="0"/>
          </a:p>
          <a:p>
            <a:pPr marL="914400" lvl="1" indent="-317500" algn="l" rtl="0">
              <a:spcBef>
                <a:spcPts val="0"/>
              </a:spcBef>
              <a:spcAft>
                <a:spcPts val="0"/>
              </a:spcAft>
              <a:buSzPts val="1400"/>
              <a:buChar char="○"/>
            </a:pPr>
            <a:r>
              <a:rPr lang="en" dirty="0"/>
              <a:t>Bob receives the message (locked in the box) and uses the key to unlock the message</a:t>
            </a:r>
            <a:endParaRPr dirty="0"/>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399" name="Google Shape;399;p51"/>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00" name="Google Shape;400;p51"/>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1" name="Google Shape;401;p51"/>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Lock</a:t>
            </a:r>
            <a:endParaRPr/>
          </a:p>
        </p:txBody>
      </p:sp>
      <p:cxnSp>
        <p:nvCxnSpPr>
          <p:cNvPr id="402" name="Google Shape;402;p51"/>
          <p:cNvCxnSpPr>
            <a:stCxn id="400" idx="2"/>
            <a:endCxn id="40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51"/>
          <p:cNvCxnSpPr>
            <a:endCxn id="40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4" name="Google Shape;404;p51"/>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 in locked box</a:t>
            </a:r>
            <a:endParaRPr/>
          </a:p>
        </p:txBody>
      </p:sp>
      <p:cxnSp>
        <p:nvCxnSpPr>
          <p:cNvPr id="405" name="Google Shape;405;p51"/>
          <p:cNvCxnSpPr>
            <a:stCxn id="401" idx="3"/>
            <a:endCxn id="40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51"/>
          <p:cNvCxnSpPr>
            <a:stCxn id="404" idx="3"/>
            <a:endCxn id="40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8" name="Google Shape;408;p51"/>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7" name="Google Shape;407;p51"/>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Unlock</a:t>
            </a:r>
            <a:endParaRPr/>
          </a:p>
        </p:txBody>
      </p:sp>
      <p:cxnSp>
        <p:nvCxnSpPr>
          <p:cNvPr id="409" name="Google Shape;409;p51"/>
          <p:cNvCxnSpPr>
            <a:stCxn id="408" idx="2"/>
            <a:endCxn id="40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1"/>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11" name="Google Shape;411;p51"/>
          <p:cNvCxnSpPr>
            <a:stCxn id="407" idx="3"/>
            <a:endCxn id="41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1"/>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13" name="Google Shape;413;p51"/>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14" name="Google Shape;414;p51"/>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20" name="Google Shape;420;p52"/>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Schemes provide confidentiality by </a:t>
            </a:r>
            <a:r>
              <a:rPr lang="en" b="1"/>
              <a:t>encrypting</a:t>
            </a:r>
            <a:r>
              <a:rPr lang="en"/>
              <a:t> messages</a:t>
            </a:r>
            <a:endParaRPr/>
          </a:p>
          <a:p>
            <a:pPr marL="914400" lvl="1" indent="-317500" algn="l" rtl="0">
              <a:spcBef>
                <a:spcPts val="0"/>
              </a:spcBef>
              <a:spcAft>
                <a:spcPts val="0"/>
              </a:spcAft>
              <a:buSzPts val="1400"/>
              <a:buChar char="○"/>
            </a:pPr>
            <a:r>
              <a:rPr lang="en"/>
              <a:t>Alice uses the key to </a:t>
            </a:r>
            <a:r>
              <a:rPr lang="en" b="1"/>
              <a:t>encrypt </a:t>
            </a:r>
            <a:r>
              <a:rPr lang="en"/>
              <a:t>the message: Change the message into a scrambled form</a:t>
            </a:r>
            <a:endParaRPr/>
          </a:p>
          <a:p>
            <a:pPr marL="914400" lvl="1" indent="-317500" algn="l" rtl="0">
              <a:spcBef>
                <a:spcPts val="0"/>
              </a:spcBef>
              <a:spcAft>
                <a:spcPts val="0"/>
              </a:spcAft>
              <a:buSzPts val="1400"/>
              <a:buChar char="○"/>
            </a:pPr>
            <a:r>
              <a:rPr lang="en"/>
              <a:t>Alice sends the encrypted message over the insecure channel</a:t>
            </a:r>
            <a:endParaRPr/>
          </a:p>
          <a:p>
            <a:pPr marL="914400" lvl="1" indent="-317500" algn="l" rtl="0">
              <a:spcBef>
                <a:spcPts val="0"/>
              </a:spcBef>
              <a:spcAft>
                <a:spcPts val="0"/>
              </a:spcAft>
              <a:buSzPts val="1400"/>
              <a:buChar char="○"/>
            </a:pPr>
            <a:r>
              <a:rPr lang="en"/>
              <a:t>Eve sees the encrypted message, but cannot figure out the original message without the key</a:t>
            </a:r>
            <a:endParaRPr/>
          </a:p>
          <a:p>
            <a:pPr marL="914400" lvl="1" indent="-317500" algn="l" rtl="0">
              <a:spcBef>
                <a:spcPts val="0"/>
              </a:spcBef>
              <a:spcAft>
                <a:spcPts val="0"/>
              </a:spcAft>
              <a:buSzPts val="1400"/>
              <a:buChar char="○"/>
            </a:pPr>
            <a:r>
              <a:rPr lang="en"/>
              <a:t>Bob receives the encrypted message and uses the key to </a:t>
            </a:r>
            <a:r>
              <a:rPr lang="en" b="1"/>
              <a:t>decrypt</a:t>
            </a:r>
            <a:r>
              <a:rPr lang="en"/>
              <a:t> the message back into its original form</a:t>
            </a:r>
            <a:endParaRPr/>
          </a:p>
        </p:txBody>
      </p:sp>
      <p:sp>
        <p:nvSpPr>
          <p:cNvPr id="421" name="Google Shape;42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422" name="Google Shape;422;p5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25" name="Google Shape;425;p5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26" name="Google Shape;426;p5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27" name="Google Shape;427;p52"/>
          <p:cNvCxnSpPr>
            <a:stCxn id="425" idx="2"/>
            <a:endCxn id="42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52"/>
          <p:cNvCxnSpPr>
            <a:endCxn id="42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29" name="Google Shape;429;p5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Encrypted Message</a:t>
            </a:r>
            <a:endParaRPr/>
          </a:p>
        </p:txBody>
      </p:sp>
      <p:cxnSp>
        <p:nvCxnSpPr>
          <p:cNvPr id="430" name="Google Shape;430;p52"/>
          <p:cNvCxnSpPr>
            <a:stCxn id="426" idx="3"/>
            <a:endCxn id="42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52"/>
          <p:cNvCxnSpPr>
            <a:stCxn id="429" idx="3"/>
            <a:endCxn id="43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33" name="Google Shape;433;p5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32" name="Google Shape;432;p5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34" name="Google Shape;434;p52"/>
          <p:cNvCxnSpPr>
            <a:stCxn id="433" idx="2"/>
            <a:endCxn id="43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35" name="Google Shape;435;p5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36" name="Google Shape;436;p52"/>
          <p:cNvCxnSpPr>
            <a:stCxn id="432" idx="3"/>
            <a:endCxn id="43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37" name="Google Shape;437;p5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38" name="Google Shape;438;p5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39" name="Google Shape;439;p5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45" name="Google Shape;445;p53"/>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Plaintext</a:t>
            </a:r>
            <a:r>
              <a:rPr lang="en"/>
              <a:t>: The original message</a:t>
            </a:r>
            <a:endParaRPr/>
          </a:p>
          <a:p>
            <a:pPr marL="457200" lvl="0" indent="-342900" algn="l" rtl="0">
              <a:spcBef>
                <a:spcPts val="0"/>
              </a:spcBef>
              <a:spcAft>
                <a:spcPts val="0"/>
              </a:spcAft>
              <a:buSzPts val="1800"/>
              <a:buChar char="●"/>
            </a:pPr>
            <a:r>
              <a:rPr lang="en" b="1"/>
              <a:t>Ciphertext</a:t>
            </a:r>
            <a:r>
              <a:rPr lang="en"/>
              <a:t>: The encrypted message</a:t>
            </a:r>
            <a:endParaRPr/>
          </a:p>
        </p:txBody>
      </p:sp>
      <p:sp>
        <p:nvSpPr>
          <p:cNvPr id="446" name="Google Shape;44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447" name="Google Shape;447;p5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450" name="Google Shape;450;p5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1" name="Google Shape;451;p5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52" name="Google Shape;452;p53"/>
          <p:cNvCxnSpPr>
            <a:stCxn id="450" idx="2"/>
            <a:endCxn id="45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53" name="Google Shape;453;p53"/>
          <p:cNvCxnSpPr>
            <a:endCxn id="45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5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455" name="Google Shape;455;p53"/>
          <p:cNvCxnSpPr>
            <a:stCxn id="451" idx="3"/>
            <a:endCxn id="45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56" name="Google Shape;456;p53"/>
          <p:cNvCxnSpPr>
            <a:stCxn id="454" idx="3"/>
            <a:endCxn id="45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8" name="Google Shape;458;p5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7" name="Google Shape;457;p5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59" name="Google Shape;459;p53"/>
          <p:cNvCxnSpPr>
            <a:stCxn id="458" idx="2"/>
            <a:endCxn id="45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461" name="Google Shape;461;p53"/>
          <p:cNvCxnSpPr>
            <a:stCxn id="457" idx="3"/>
            <a:endCxn id="46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5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63" name="Google Shape;463;p5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64" name="Google Shape;464;p5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72" name="Google Shape;472;p5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b="1"/>
              <a:t>Integrity</a:t>
            </a:r>
            <a:r>
              <a:rPr lang="en"/>
              <a:t>: An adversary cannot </a:t>
            </a:r>
            <a:r>
              <a:rPr lang="en" i="1"/>
              <a:t>change</a:t>
            </a:r>
            <a:r>
              <a:rPr lang="en"/>
              <a:t> our messages without being detected.</a:t>
            </a:r>
            <a:endParaRPr/>
          </a:p>
          <a:p>
            <a:pPr marL="457200" lvl="0" indent="-334327" algn="l" rtl="0">
              <a:spcBef>
                <a:spcPts val="0"/>
              </a:spcBef>
              <a:spcAft>
                <a:spcPts val="0"/>
              </a:spcAft>
              <a:buSzPct val="100000"/>
              <a:buChar char="●"/>
            </a:pPr>
            <a:r>
              <a:rPr lang="en"/>
              <a:t>Analogy: Adding a seal on the message</a:t>
            </a:r>
            <a:endParaRPr/>
          </a:p>
          <a:p>
            <a:pPr marL="914400" lvl="1" indent="-310832" algn="l" rtl="0">
              <a:spcBef>
                <a:spcPts val="0"/>
              </a:spcBef>
              <a:spcAft>
                <a:spcPts val="0"/>
              </a:spcAft>
              <a:buSzPct val="100000"/>
              <a:buChar char="○"/>
            </a:pPr>
            <a:r>
              <a:rPr lang="en"/>
              <a:t>Alice uses the key to add a special seal on the message (e.g. puts tape on the envelope)</a:t>
            </a:r>
            <a:endParaRPr/>
          </a:p>
          <a:p>
            <a:pPr marL="914400" lvl="1" indent="-310832" algn="l" rtl="0">
              <a:spcBef>
                <a:spcPts val="0"/>
              </a:spcBef>
              <a:spcAft>
                <a:spcPts val="0"/>
              </a:spcAft>
              <a:buSzPct val="100000"/>
              <a:buChar char="○"/>
            </a:pPr>
            <a:r>
              <a:rPr lang="en"/>
              <a:t>Alice sends the message and the seal over the insecure channel</a:t>
            </a:r>
            <a:endParaRPr/>
          </a:p>
          <a:p>
            <a:pPr marL="914400" lvl="1" indent="-310832" algn="l" rtl="0">
              <a:spcBef>
                <a:spcPts val="0"/>
              </a:spcBef>
              <a:spcAft>
                <a:spcPts val="0"/>
              </a:spcAft>
              <a:buSzPct val="100000"/>
              <a:buChar char="○"/>
            </a:pPr>
            <a:r>
              <a:rPr lang="en"/>
              <a:t>If Mallory tampers with the message, she’ll break the seal (e.g. break the tape on the envelope)</a:t>
            </a:r>
            <a:endParaRPr/>
          </a:p>
          <a:p>
            <a:pPr marL="914400" lvl="1" indent="-310832" algn="l" rtl="0">
              <a:spcBef>
                <a:spcPts val="0"/>
              </a:spcBef>
              <a:spcAft>
                <a:spcPts val="0"/>
              </a:spcAft>
              <a:buSzPct val="100000"/>
              <a:buChar char="○"/>
            </a:pPr>
            <a:r>
              <a:rPr lang="en"/>
              <a:t>Without the key, Mallory cannot create her own seal</a:t>
            </a:r>
            <a:endParaRPr/>
          </a:p>
          <a:p>
            <a:pPr marL="914400" lvl="1" indent="-310832" algn="l" rtl="0">
              <a:spcBef>
                <a:spcPts val="0"/>
              </a:spcBef>
              <a:spcAft>
                <a:spcPts val="0"/>
              </a:spcAft>
              <a:buSzPct val="100000"/>
              <a:buChar char="○"/>
            </a:pPr>
            <a:r>
              <a:rPr lang="en"/>
              <a:t>Bob receives the message and the seal and checks that the seal has not been broken</a:t>
            </a:r>
            <a:endParaRPr/>
          </a:p>
        </p:txBody>
      </p:sp>
      <p:sp>
        <p:nvSpPr>
          <p:cNvPr id="473" name="Google Shape;47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474" name="Google Shape;474;p54"/>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75" name="Google Shape;475;p54"/>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76" name="Google Shape;476;p54"/>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Seal</a:t>
            </a:r>
            <a:endParaRPr/>
          </a:p>
        </p:txBody>
      </p:sp>
      <p:cxnSp>
        <p:nvCxnSpPr>
          <p:cNvPr id="477" name="Google Shape;477;p54"/>
          <p:cNvCxnSpPr>
            <a:stCxn id="475" idx="2"/>
            <a:endCxn id="47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78" name="Google Shape;478;p54"/>
          <p:cNvCxnSpPr>
            <a:endCxn id="47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79" name="Google Shape;479;p54"/>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0" name="Google Shape;480;p54"/>
          <p:cNvCxnSpPr>
            <a:stCxn id="476" idx="3"/>
            <a:endCxn id="47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p54"/>
          <p:cNvCxnSpPr>
            <a:stCxn id="479" idx="3"/>
            <a:endCxn id="48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83" name="Google Shape;483;p54"/>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82" name="Google Shape;482;p54"/>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Seal</a:t>
            </a:r>
            <a:endParaRPr/>
          </a:p>
        </p:txBody>
      </p:sp>
      <p:cxnSp>
        <p:nvCxnSpPr>
          <p:cNvPr id="484" name="Google Shape;484;p54"/>
          <p:cNvCxnSpPr>
            <a:stCxn id="483" idx="2"/>
            <a:endCxn id="48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54"/>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6" name="Google Shape;486;p54"/>
          <p:cNvCxnSpPr>
            <a:stCxn id="482" idx="3"/>
            <a:endCxn id="48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87" name="Google Shape;487;p54"/>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88" name="Google Shape;488;p54"/>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89" name="Google Shape;489;p54"/>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490" name="Google Shape;490;p54"/>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5"/>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5"/>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98" name="Google Shape;498;p5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Schemes provide integrity by adding a </a:t>
            </a:r>
            <a:r>
              <a:rPr lang="en" b="1"/>
              <a:t>tag</a:t>
            </a:r>
            <a:r>
              <a:rPr lang="en"/>
              <a:t> or </a:t>
            </a:r>
            <a:r>
              <a:rPr lang="en" b="1"/>
              <a:t>signature</a:t>
            </a:r>
            <a:r>
              <a:rPr lang="en"/>
              <a:t> on messages</a:t>
            </a:r>
            <a:endParaRPr/>
          </a:p>
          <a:p>
            <a:pPr marL="914400" lvl="1" indent="-317500" algn="l" rtl="0">
              <a:spcBef>
                <a:spcPts val="0"/>
              </a:spcBef>
              <a:spcAft>
                <a:spcPts val="0"/>
              </a:spcAft>
              <a:buSzPts val="1400"/>
              <a:buChar char="○"/>
            </a:pPr>
            <a:r>
              <a:rPr lang="en"/>
              <a:t>Alice uses the key to generate a special tag for the message</a:t>
            </a:r>
            <a:endParaRPr/>
          </a:p>
          <a:p>
            <a:pPr marL="914400" lvl="1" indent="-317500" algn="l" rtl="0">
              <a:spcBef>
                <a:spcPts val="0"/>
              </a:spcBef>
              <a:spcAft>
                <a:spcPts val="0"/>
              </a:spcAft>
              <a:buSzPts val="1400"/>
              <a:buChar char="○"/>
            </a:pPr>
            <a:r>
              <a:rPr lang="en"/>
              <a:t>Alice sends the message and the tag over the insecure channel</a:t>
            </a:r>
            <a:endParaRPr/>
          </a:p>
          <a:p>
            <a:pPr marL="914400" lvl="1" indent="-317500" algn="l" rtl="0">
              <a:spcBef>
                <a:spcPts val="0"/>
              </a:spcBef>
              <a:spcAft>
                <a:spcPts val="0"/>
              </a:spcAft>
              <a:buSzPts val="1400"/>
              <a:buChar char="○"/>
            </a:pPr>
            <a:r>
              <a:rPr lang="en"/>
              <a:t>If Mallory tampers with the message, the tag will no longer be valid</a:t>
            </a:r>
            <a:endParaRPr/>
          </a:p>
          <a:p>
            <a:pPr marL="914400" lvl="1" indent="-317500" algn="l" rtl="0">
              <a:spcBef>
                <a:spcPts val="0"/>
              </a:spcBef>
              <a:spcAft>
                <a:spcPts val="0"/>
              </a:spcAft>
              <a:buSzPts val="1400"/>
              <a:buChar char="○"/>
            </a:pPr>
            <a:r>
              <a:rPr lang="en"/>
              <a:t>Bob receives the message and the tag and checks that the tag is still valid</a:t>
            </a:r>
            <a:endParaRPr/>
          </a:p>
          <a:p>
            <a:pPr marL="457200" lvl="0" indent="-342900" algn="l" rtl="0">
              <a:spcBef>
                <a:spcPts val="0"/>
              </a:spcBef>
              <a:spcAft>
                <a:spcPts val="0"/>
              </a:spcAft>
              <a:buSzPts val="1800"/>
              <a:buChar char="●"/>
            </a:pPr>
            <a:r>
              <a:rPr lang="en"/>
              <a:t>More on integrity in a future lecture</a:t>
            </a:r>
            <a:endParaRPr/>
          </a:p>
        </p:txBody>
      </p:sp>
      <p:sp>
        <p:nvSpPr>
          <p:cNvPr id="499" name="Google Shape;49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500" name="Google Shape;500;p55"/>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501" name="Google Shape;501;p55"/>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2" name="Google Shape;502;p55"/>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Tag</a:t>
            </a:r>
            <a:endParaRPr/>
          </a:p>
        </p:txBody>
      </p:sp>
      <p:cxnSp>
        <p:nvCxnSpPr>
          <p:cNvPr id="503" name="Google Shape;503;p55"/>
          <p:cNvCxnSpPr>
            <a:stCxn id="501" idx="2"/>
            <a:endCxn id="5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55"/>
          <p:cNvCxnSpPr>
            <a:endCxn id="5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p55"/>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06" name="Google Shape;506;p55"/>
          <p:cNvCxnSpPr>
            <a:stCxn id="502" idx="3"/>
            <a:endCxn id="5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55"/>
          <p:cNvCxnSpPr>
            <a:stCxn id="505" idx="3"/>
            <a:endCxn id="5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9" name="Google Shape;509;p55"/>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8" name="Google Shape;508;p55"/>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Tag</a:t>
            </a:r>
            <a:endParaRPr/>
          </a:p>
        </p:txBody>
      </p:sp>
      <p:cxnSp>
        <p:nvCxnSpPr>
          <p:cNvPr id="510" name="Google Shape;510;p55"/>
          <p:cNvCxnSpPr>
            <a:stCxn id="509" idx="2"/>
            <a:endCxn id="5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5"/>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12" name="Google Shape;512;p55"/>
          <p:cNvCxnSpPr>
            <a:stCxn id="508" idx="3"/>
            <a:endCxn id="5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13" name="Google Shape;513;p55"/>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14" name="Google Shape;514;p55"/>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15" name="Google Shape;515;p55"/>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516" name="Google Shape;516;p55"/>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Tag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Models</a:t>
            </a:r>
            <a:endParaRPr/>
          </a:p>
        </p:txBody>
      </p:sp>
      <p:sp>
        <p:nvSpPr>
          <p:cNvPr id="522" name="Google Shape;522;p5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if Eve can do more than eavesdrop?</a:t>
            </a:r>
            <a:endParaRPr/>
          </a:p>
          <a:p>
            <a:pPr marL="457200" lvl="0" indent="-342900" algn="l" rtl="0">
              <a:spcBef>
                <a:spcPts val="0"/>
              </a:spcBef>
              <a:spcAft>
                <a:spcPts val="0"/>
              </a:spcAft>
              <a:buSzPts val="1800"/>
              <a:buChar char="●"/>
            </a:pPr>
            <a:r>
              <a:rPr lang="en"/>
              <a:t>Real-world schemes are often vulnerable to more sophisticated attackers, so cryptographers have created more sophisticated threat models too</a:t>
            </a:r>
            <a:endParaRPr/>
          </a:p>
          <a:p>
            <a:pPr marL="457200" lvl="0" indent="-342900" algn="l" rtl="0">
              <a:spcBef>
                <a:spcPts val="0"/>
              </a:spcBef>
              <a:spcAft>
                <a:spcPts val="0"/>
              </a:spcAft>
              <a:buSzPts val="1800"/>
              <a:buChar char="●"/>
            </a:pPr>
            <a:r>
              <a:rPr lang="en"/>
              <a:t>Some threat models for analyzing confidentiality:</a:t>
            </a:r>
            <a:endParaRPr/>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graphicFrame>
        <p:nvGraphicFramePr>
          <p:cNvPr id="524" name="Google Shape;524;p56"/>
          <p:cNvGraphicFramePr/>
          <p:nvPr/>
        </p:nvGraphicFramePr>
        <p:xfrm>
          <a:off x="243888" y="2856963"/>
          <a:ext cx="8503800" cy="2194410"/>
        </p:xfrm>
        <a:graphic>
          <a:graphicData uri="http://schemas.openxmlformats.org/drawingml/2006/table">
            <a:tbl>
              <a:tblPr>
                <a:noFill/>
                <a:tableStyleId>{DF68B0A8-356D-4739-86A0-293F613CF9FD}</a:tableStyleId>
              </a:tblPr>
              <a:tblGrid>
                <a:gridCol w="2611500">
                  <a:extLst>
                    <a:ext uri="{9D8B030D-6E8A-4147-A177-3AD203B41FA5}">
                      <a16:colId xmlns:a16="http://schemas.microsoft.com/office/drawing/2014/main" val="20000"/>
                    </a:ext>
                  </a:extLst>
                </a:gridCol>
                <a:gridCol w="2902400">
                  <a:extLst>
                    <a:ext uri="{9D8B030D-6E8A-4147-A177-3AD203B41FA5}">
                      <a16:colId xmlns:a16="http://schemas.microsoft.com/office/drawing/2014/main" val="20001"/>
                    </a:ext>
                  </a:extLst>
                </a:gridCol>
                <a:gridCol w="29899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Can Eve trick Alice into encrypting messages of Eve’s choosing?</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Can Eve trick Bob into decrypting messages of Eve’s choosing?</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Ciphertext-only</a:t>
                      </a:r>
                      <a:endParaRPr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t>Chosen-plaintext</a:t>
                      </a:r>
                      <a:endParaRPr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t>Chosen-ciphertext</a:t>
                      </a:r>
                      <a:endParaRPr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t>Chosen plaintext-ciphertext</a:t>
                      </a:r>
                      <a:endParaRPr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8"/>
        <p:cNvGrpSpPr/>
        <p:nvPr/>
      </p:nvGrpSpPr>
      <p:grpSpPr>
        <a:xfrm>
          <a:off x="0" y="0"/>
          <a:ext cx="0" cy="0"/>
          <a:chOff x="0" y="0"/>
          <a:chExt cx="0" cy="0"/>
        </a:xfrm>
      </p:grpSpPr>
      <p:sp>
        <p:nvSpPr>
          <p:cNvPr id="529" name="Google Shape;529;p5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Models</a:t>
            </a:r>
            <a:endParaRPr/>
          </a:p>
        </p:txBody>
      </p:sp>
      <p:sp>
        <p:nvSpPr>
          <p:cNvPr id="530" name="Google Shape;530;p57"/>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 this class, we’ll use the chosen plaintext attack model</a:t>
            </a:r>
            <a:endParaRPr/>
          </a:p>
          <a:p>
            <a:pPr marL="457200" lvl="0" indent="-342900" algn="l" rtl="0">
              <a:spcBef>
                <a:spcPts val="0"/>
              </a:spcBef>
              <a:spcAft>
                <a:spcPts val="0"/>
              </a:spcAft>
              <a:buSzPts val="1800"/>
              <a:buChar char="●"/>
            </a:pPr>
            <a:r>
              <a:rPr lang="en"/>
              <a:t>In practice, cryptographers use the chosen plaintext-ciphertext model</a:t>
            </a:r>
            <a:endParaRPr/>
          </a:p>
          <a:p>
            <a:pPr marL="914400" lvl="1" indent="-317500" algn="l" rtl="0">
              <a:spcBef>
                <a:spcPts val="0"/>
              </a:spcBef>
              <a:spcAft>
                <a:spcPts val="0"/>
              </a:spcAft>
              <a:buSzPts val="1400"/>
              <a:buChar char="○"/>
            </a:pPr>
            <a:r>
              <a:rPr lang="en"/>
              <a:t>It’s the most powerful</a:t>
            </a:r>
            <a:endParaRPr/>
          </a:p>
          <a:p>
            <a:pPr marL="914400" lvl="1" indent="-317500" algn="l" rtl="0">
              <a:spcBef>
                <a:spcPts val="0"/>
              </a:spcBef>
              <a:spcAft>
                <a:spcPts val="0"/>
              </a:spcAft>
              <a:buSzPts val="1400"/>
              <a:buChar char="○"/>
            </a:pPr>
            <a:r>
              <a:rPr lang="en"/>
              <a:t>It can actually be defended against</a:t>
            </a:r>
            <a:endParaRPr/>
          </a:p>
        </p:txBody>
      </p:sp>
      <p:sp>
        <p:nvSpPr>
          <p:cNvPr id="531" name="Google Shape;53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graphicFrame>
        <p:nvGraphicFramePr>
          <p:cNvPr id="532" name="Google Shape;532;p57"/>
          <p:cNvGraphicFramePr/>
          <p:nvPr/>
        </p:nvGraphicFramePr>
        <p:xfrm>
          <a:off x="243888" y="2856963"/>
          <a:ext cx="8503800" cy="2194410"/>
        </p:xfrm>
        <a:graphic>
          <a:graphicData uri="http://schemas.openxmlformats.org/drawingml/2006/table">
            <a:tbl>
              <a:tblPr>
                <a:noFill/>
                <a:tableStyleId>{DF68B0A8-356D-4739-86A0-293F613CF9FD}</a:tableStyleId>
              </a:tblPr>
              <a:tblGrid>
                <a:gridCol w="2611500">
                  <a:extLst>
                    <a:ext uri="{9D8B030D-6E8A-4147-A177-3AD203B41FA5}">
                      <a16:colId xmlns:a16="http://schemas.microsoft.com/office/drawing/2014/main" val="20000"/>
                    </a:ext>
                  </a:extLst>
                </a:gridCol>
                <a:gridCol w="2902400">
                  <a:extLst>
                    <a:ext uri="{9D8B030D-6E8A-4147-A177-3AD203B41FA5}">
                      <a16:colId xmlns:a16="http://schemas.microsoft.com/office/drawing/2014/main" val="20001"/>
                    </a:ext>
                  </a:extLst>
                </a:gridCol>
                <a:gridCol w="29899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Can Eve trick Alice into encrypting messages of Eve’s choosing?</a:t>
                      </a:r>
                      <a:endParaRPr/>
                    </a:p>
                  </a:txBody>
                  <a:tcPr marL="91425" marR="91425" marT="91425" marB="91425"/>
                </a:tc>
                <a:tc>
                  <a:txBody>
                    <a:bodyPr/>
                    <a:lstStyle/>
                    <a:p>
                      <a:pPr marL="0" lvl="0" indent="0" algn="l" rtl="0">
                        <a:spcBef>
                          <a:spcPts val="0"/>
                        </a:spcBef>
                        <a:spcAft>
                          <a:spcPts val="0"/>
                        </a:spcAft>
                        <a:buNone/>
                      </a:pPr>
                      <a:r>
                        <a:rPr lang="en">
                          <a:solidFill>
                            <a:schemeClr val="dk1"/>
                          </a:solidFill>
                        </a:rPr>
                        <a:t>Can Eve trick Bob into decrypting messages of Eve’s choosing?</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Ciphertext-only</a:t>
                      </a:r>
                      <a:endParaRPr b="1"/>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t>Chosen-plaintext</a:t>
                      </a:r>
                      <a:endParaRPr b="1"/>
                    </a:p>
                  </a:txBody>
                  <a:tcPr marL="91425" marR="91425" marT="91425" marB="91425">
                    <a:solidFill>
                      <a:srgbClr val="F9CB9C"/>
                    </a:solidFill>
                  </a:tcPr>
                </a:tc>
                <a:tc>
                  <a:txBody>
                    <a:bodyPr/>
                    <a:lstStyle/>
                    <a:p>
                      <a:pPr marL="0" lvl="0" indent="0" algn="ctr" rtl="0">
                        <a:spcBef>
                          <a:spcPts val="0"/>
                        </a:spcBef>
                        <a:spcAft>
                          <a:spcPts val="0"/>
                        </a:spcAft>
                        <a:buNone/>
                      </a:pPr>
                      <a:r>
                        <a:rPr lang="en"/>
                        <a:t>Yes</a:t>
                      </a:r>
                      <a:endParaRPr/>
                    </a:p>
                  </a:txBody>
                  <a:tcPr marL="91425" marR="91425" marT="91425" marB="91425">
                    <a:solidFill>
                      <a:srgbClr val="F9CB9C"/>
                    </a:solidFill>
                  </a:tcPr>
                </a:tc>
                <a:tc>
                  <a:txBody>
                    <a:bodyPr/>
                    <a:lstStyle/>
                    <a:p>
                      <a:pPr marL="0" lvl="0" indent="0" algn="ctr" rtl="0">
                        <a:spcBef>
                          <a:spcPts val="0"/>
                        </a:spcBef>
                        <a:spcAft>
                          <a:spcPts val="0"/>
                        </a:spcAft>
                        <a:buNone/>
                      </a:pPr>
                      <a:r>
                        <a:rPr lang="en"/>
                        <a:t>No</a:t>
                      </a:r>
                      <a:endParaRPr/>
                    </a:p>
                  </a:txBody>
                  <a:tcPr marL="91425" marR="91425" marT="91425" marB="91425">
                    <a:solidFill>
                      <a:srgbClr val="F9CB9C"/>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t>Chosen-ciphertext</a:t>
                      </a:r>
                      <a:endParaRPr b="1"/>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t>Chosen plaintext-ciphertext</a:t>
                      </a:r>
                      <a:endParaRPr b="1"/>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38" name="Google Shape;538;p58"/>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One-time pads</a:t>
                      </a:r>
                      <a:endParaRPr sz="1600"/>
                    </a:p>
                    <a:p>
                      <a:pPr marL="457200" lvl="0" indent="-330200" algn="l" rtl="0">
                        <a:spcBef>
                          <a:spcPts val="0"/>
                        </a:spcBef>
                        <a:spcAft>
                          <a:spcPts val="0"/>
                        </a:spcAft>
                        <a:buSzPts val="1600"/>
                        <a:buChar char="●"/>
                      </a:pPr>
                      <a:r>
                        <a:rPr lang="en" sz="1600"/>
                        <a:t>Block ciphers with chaining modes (e.g. AES-CBC)</a:t>
                      </a:r>
                      <a:endParaRPr sz="1600"/>
                    </a:p>
                    <a:p>
                      <a:pPr marL="457200" lvl="0" indent="-330200" algn="l" rtl="0">
                        <a:spcBef>
                          <a:spcPts val="0"/>
                        </a:spcBef>
                        <a:spcAft>
                          <a:spcPts val="0"/>
                        </a:spcAft>
                        <a:buClr>
                          <a:schemeClr val="dk1"/>
                        </a:buClr>
                        <a:buSzPts val="1600"/>
                        <a:buChar char="●"/>
                      </a:pPr>
                      <a:r>
                        <a:rPr lang="en" sz="1600">
                          <a:solidFill>
                            <a:schemeClr val="dk1"/>
                          </a:solidFill>
                        </a:rPr>
                        <a:t>Stream ciphers</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Digital signatures (e.g. RSA signatures)</a:t>
                      </a:r>
                      <a:endParaRPr sz="1600"/>
                    </a:p>
                  </a:txBody>
                  <a:tcPr marL="91425" marR="91425" marT="91425" marB="91425"/>
                </a:tc>
                <a:extLst>
                  <a:ext uri="{0D108BD9-81ED-4DB2-BD59-A6C34878D82A}">
                    <a16:rowId xmlns:a16="http://schemas.microsoft.com/office/drawing/2014/main" val="10002"/>
                  </a:ext>
                </a:extLst>
              </a:tr>
            </a:tbl>
          </a:graphicData>
        </a:graphic>
      </p:graphicFrame>
      <p:sp>
        <p:nvSpPr>
          <p:cNvPr id="539" name="Google Shape;539;p58"/>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40" name="Google Shape;540;p58"/>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41" name="Google Shape;541;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8"/>
          <p:cNvPicPr preferRelativeResize="0"/>
          <p:nvPr/>
        </p:nvPicPr>
        <p:blipFill rotWithShape="1">
          <a:blip r:embed="rId3">
            <a:alphaModFix/>
          </a:blip>
          <a:srcRect l="72190" t="33595" r="11724" b="44093"/>
          <a:stretch/>
        </p:blipFill>
        <p:spPr>
          <a:xfrm>
            <a:off x="0" y="1138650"/>
            <a:ext cx="9144000" cy="4004850"/>
          </a:xfrm>
          <a:prstGeom prst="rect">
            <a:avLst/>
          </a:prstGeom>
          <a:noFill/>
          <a:ln>
            <a:noFill/>
          </a:ln>
        </p:spPr>
      </p:pic>
      <p:sp>
        <p:nvSpPr>
          <p:cNvPr id="80" name="Google Shape;80;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1" name="Google Shape;81;p18"/>
          <p:cNvSpPr txBox="1">
            <a:spLocks noGrp="1"/>
          </p:cNvSpPr>
          <p:nvPr>
            <p:ph type="body" idx="1"/>
          </p:nvPr>
        </p:nvSpPr>
        <p:spPr>
          <a:xfrm>
            <a:off x="389202" y="1258275"/>
            <a:ext cx="6114283"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See calendar for latest OH schedule</a:t>
            </a:r>
            <a:endParaRPr dirty="0"/>
          </a:p>
        </p:txBody>
      </p:sp>
      <p:sp>
        <p:nvSpPr>
          <p:cNvPr id="82" name="Google Shape;8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Symmetric-Key Encryption</a:t>
            </a:r>
            <a:endParaRPr/>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pic>
        <p:nvPicPr>
          <p:cNvPr id="548" name="Google Shape;548;p59"/>
          <p:cNvPicPr preferRelativeResize="0"/>
          <p:nvPr/>
        </p:nvPicPr>
        <p:blipFill>
          <a:blip r:embed="rId3">
            <a:alphaModFix/>
          </a:blip>
          <a:stretch>
            <a:fillRect/>
          </a:stretch>
        </p:blipFill>
        <p:spPr>
          <a:xfrm>
            <a:off x="3848786" y="2992650"/>
            <a:ext cx="1446419" cy="1670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55" name="Google Shape;555;p60"/>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One-time pads</a:t>
                      </a:r>
                      <a:endParaRPr sz="1600"/>
                    </a:p>
                    <a:p>
                      <a:pPr marL="457200" lvl="0" indent="-330200" algn="l" rtl="0">
                        <a:spcBef>
                          <a:spcPts val="0"/>
                        </a:spcBef>
                        <a:spcAft>
                          <a:spcPts val="0"/>
                        </a:spcAft>
                        <a:buSzPts val="1600"/>
                        <a:buChar char="●"/>
                      </a:pPr>
                      <a:r>
                        <a:rPr lang="en" sz="1600"/>
                        <a:t>Block ciphers with chaining modes (e.g. AES-CBC)</a:t>
                      </a:r>
                      <a:endParaRPr sz="1600"/>
                    </a:p>
                    <a:p>
                      <a:pPr marL="457200" lvl="0" indent="-330200" algn="l" rtl="0">
                        <a:spcBef>
                          <a:spcPts val="0"/>
                        </a:spcBef>
                        <a:spcAft>
                          <a:spcPts val="0"/>
                        </a:spcAft>
                        <a:buClr>
                          <a:srgbClr val="000000"/>
                        </a:buClr>
                        <a:buSzPts val="1600"/>
                        <a:buChar char="●"/>
                      </a:pPr>
                      <a:r>
                        <a:rPr lang="en" sz="1600">
                          <a:solidFill>
                            <a:schemeClr val="dk1"/>
                          </a:solidFill>
                        </a:rPr>
                        <a:t>Stream ciphers</a:t>
                      </a:r>
                      <a:endParaRPr sz="1600"/>
                    </a:p>
                  </a:txBody>
                  <a:tcPr marL="91425" marR="91425" marT="91425" marB="91425">
                    <a:solidFill>
                      <a:srgbClr val="F4CCCC"/>
                    </a:solidFill>
                  </a:tcPr>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Digital signatures (e.g. RSA signatures)</a:t>
                      </a:r>
                      <a:endParaRPr sz="160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a:t>
            </a:r>
            <a:endParaRPr/>
          </a:p>
        </p:txBody>
      </p:sp>
      <p:sp>
        <p:nvSpPr>
          <p:cNvPr id="564" name="Google Shape;564;p6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next few schemes are symmetric-key encryption schemes</a:t>
            </a:r>
            <a:endParaRPr/>
          </a:p>
          <a:p>
            <a:pPr marL="914400" lvl="1" indent="-317500" algn="l" rtl="0">
              <a:spcBef>
                <a:spcPts val="0"/>
              </a:spcBef>
              <a:spcAft>
                <a:spcPts val="0"/>
              </a:spcAft>
              <a:buSzPts val="1400"/>
              <a:buChar char="○"/>
            </a:pPr>
            <a:r>
              <a:rPr lang="en" b="1"/>
              <a:t>Encryption schemes</a:t>
            </a:r>
            <a:r>
              <a:rPr lang="en"/>
              <a:t> aim to provide </a:t>
            </a:r>
            <a:r>
              <a:rPr lang="en" i="1"/>
              <a:t>confidentiality</a:t>
            </a:r>
            <a:r>
              <a:rPr lang="en"/>
              <a:t> (but not integrity or authentication)</a:t>
            </a:r>
            <a:endParaRPr/>
          </a:p>
          <a:p>
            <a:pPr marL="914400" lvl="1" indent="-317500" algn="l" rtl="0">
              <a:spcBef>
                <a:spcPts val="0"/>
              </a:spcBef>
              <a:spcAft>
                <a:spcPts val="0"/>
              </a:spcAft>
              <a:buSzPts val="1400"/>
              <a:buChar char="○"/>
            </a:pPr>
            <a:r>
              <a:rPr lang="en" b="1"/>
              <a:t>Symmetric-key</a:t>
            </a:r>
            <a:r>
              <a:rPr lang="en"/>
              <a:t> means Alice and Bob share the same secret key that the attacker doesn’t know</a:t>
            </a:r>
            <a:endParaRPr/>
          </a:p>
          <a:p>
            <a:pPr marL="1371600" lvl="2" indent="-317500" algn="l" rtl="0">
              <a:spcBef>
                <a:spcPts val="0"/>
              </a:spcBef>
              <a:spcAft>
                <a:spcPts val="0"/>
              </a:spcAft>
              <a:buSzPts val="1400"/>
              <a:buChar char="■"/>
            </a:pPr>
            <a:r>
              <a:rPr lang="en"/>
              <a:t>Don’t worry about how Alice and Bob share the key for now</a:t>
            </a:r>
            <a:endParaRPr/>
          </a:p>
          <a:p>
            <a:pPr marL="457200" lvl="0" indent="-342900" algn="l" rtl="0">
              <a:spcBef>
                <a:spcPts val="0"/>
              </a:spcBef>
              <a:spcAft>
                <a:spcPts val="0"/>
              </a:spcAft>
              <a:buSzPts val="1800"/>
              <a:buChar char="●"/>
            </a:pPr>
            <a:r>
              <a:rPr lang="en"/>
              <a:t>For modern schemes, we’re going to assume that messages are </a:t>
            </a:r>
            <a:r>
              <a:rPr lang="en" i="1"/>
              <a:t>bitstrings</a:t>
            </a:r>
            <a:endParaRPr b="1"/>
          </a:p>
          <a:p>
            <a:pPr marL="914400" lvl="1" indent="-317500" algn="l" rtl="0">
              <a:spcBef>
                <a:spcPts val="0"/>
              </a:spcBef>
              <a:spcAft>
                <a:spcPts val="0"/>
              </a:spcAft>
              <a:buSzPts val="1400"/>
              <a:buChar char="○"/>
            </a:pPr>
            <a:r>
              <a:rPr lang="en" b="1"/>
              <a:t>Bitstring</a:t>
            </a:r>
            <a:r>
              <a:rPr lang="en"/>
              <a:t>: A sequence of bits (0 or 1), e.g. </a:t>
            </a:r>
            <a:r>
              <a:rPr lang="en" b="1">
                <a:latin typeface="Courier New"/>
                <a:ea typeface="Courier New"/>
                <a:cs typeface="Courier New"/>
                <a:sym typeface="Courier New"/>
              </a:rPr>
              <a:t>11010101001001010</a:t>
            </a:r>
            <a:endParaRPr b="1">
              <a:latin typeface="Courier New"/>
              <a:ea typeface="Courier New"/>
              <a:cs typeface="Courier New"/>
              <a:sym typeface="Courier New"/>
            </a:endParaRPr>
          </a:p>
          <a:p>
            <a:pPr marL="914400" lvl="1" indent="-317500" algn="l" rtl="0">
              <a:spcBef>
                <a:spcPts val="0"/>
              </a:spcBef>
              <a:spcAft>
                <a:spcPts val="0"/>
              </a:spcAft>
              <a:buSzPts val="1400"/>
              <a:buChar char="○"/>
            </a:pPr>
            <a:r>
              <a:rPr lang="en"/>
              <a:t>Text, images, etc. can usually be converted into bitstrings before encryption, so bitstrings are a useful abstraction. After all, everything in a computer is just a sequence of bits!</a:t>
            </a:r>
            <a:endParaRPr/>
          </a:p>
        </p:txBody>
      </p:sp>
      <p:sp>
        <p:nvSpPr>
          <p:cNvPr id="565" name="Google Shape;56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symmetric-key encryption scheme has three algorithms:</a:t>
            </a:r>
            <a:endParaRPr/>
          </a:p>
          <a:p>
            <a:pPr marL="914400" lvl="1" indent="-317500" algn="l" rtl="0">
              <a:spcBef>
                <a:spcPts val="0"/>
              </a:spcBef>
              <a:spcAft>
                <a:spcPts val="0"/>
              </a:spcAft>
              <a:buSzPts val="1400"/>
              <a:buChar char="○"/>
            </a:pPr>
            <a:r>
              <a:rPr lang="en"/>
              <a:t>KeyGen() → </a:t>
            </a:r>
            <a:r>
              <a:rPr lang="en" i="1"/>
              <a:t>K</a:t>
            </a:r>
            <a:r>
              <a:rPr lang="en"/>
              <a:t>: Generate a key </a:t>
            </a:r>
            <a:r>
              <a:rPr lang="en" i="1"/>
              <a:t>K</a:t>
            </a:r>
            <a:endParaRPr i="1"/>
          </a:p>
          <a:p>
            <a:pPr marL="914400" lvl="1" indent="-317500" algn="l" rtl="0">
              <a:spcBef>
                <a:spcPts val="0"/>
              </a:spcBef>
              <a:spcAft>
                <a:spcPts val="0"/>
              </a:spcAft>
              <a:buSzPts val="1400"/>
              <a:buChar char="○"/>
            </a:pPr>
            <a:r>
              <a:rPr lang="en"/>
              <a:t>Enc(</a:t>
            </a:r>
            <a:r>
              <a:rPr lang="en" i="1"/>
              <a:t>K</a:t>
            </a:r>
            <a:r>
              <a:rPr lang="en"/>
              <a:t>, </a:t>
            </a:r>
            <a:r>
              <a:rPr lang="en" i="1"/>
              <a:t>M</a:t>
            </a:r>
            <a:r>
              <a:rPr lang="en"/>
              <a:t>) → </a:t>
            </a:r>
            <a:r>
              <a:rPr lang="en" i="1"/>
              <a:t>C</a:t>
            </a:r>
            <a:r>
              <a:rPr lang="en"/>
              <a:t>: Encrypt a </a:t>
            </a:r>
            <a:r>
              <a:rPr lang="en" b="1"/>
              <a:t>plaintext</a:t>
            </a:r>
            <a:r>
              <a:rPr lang="en"/>
              <a:t> </a:t>
            </a:r>
            <a:r>
              <a:rPr lang="en" i="1"/>
              <a:t>M</a:t>
            </a:r>
            <a:r>
              <a:rPr lang="en"/>
              <a:t> using the key </a:t>
            </a:r>
            <a:r>
              <a:rPr lang="en" i="1"/>
              <a:t>K</a:t>
            </a:r>
            <a:r>
              <a:rPr lang="en"/>
              <a:t> to produce </a:t>
            </a:r>
            <a:r>
              <a:rPr lang="en" b="1"/>
              <a:t>ciphertext</a:t>
            </a:r>
            <a:r>
              <a:rPr lang="en"/>
              <a:t> </a:t>
            </a:r>
            <a:r>
              <a:rPr lang="en" i="1"/>
              <a:t>C</a:t>
            </a:r>
            <a:endParaRPr/>
          </a:p>
          <a:p>
            <a:pPr marL="914400" lvl="1" indent="-317500" algn="l" rtl="0">
              <a:spcBef>
                <a:spcPts val="0"/>
              </a:spcBef>
              <a:spcAft>
                <a:spcPts val="0"/>
              </a:spcAft>
              <a:buSzPts val="1400"/>
              <a:buChar char="○"/>
            </a:pPr>
            <a:r>
              <a:rPr lang="en"/>
              <a:t>Dec(</a:t>
            </a:r>
            <a:r>
              <a:rPr lang="en" i="1"/>
              <a:t>K</a:t>
            </a:r>
            <a:r>
              <a:rPr lang="en"/>
              <a:t>, </a:t>
            </a:r>
            <a:r>
              <a:rPr lang="en" i="1"/>
              <a:t>C</a:t>
            </a:r>
            <a:r>
              <a:rPr lang="en"/>
              <a:t>) → </a:t>
            </a:r>
            <a:r>
              <a:rPr lang="en" i="1"/>
              <a:t>M</a:t>
            </a:r>
            <a:r>
              <a:rPr lang="en"/>
              <a:t>: Decrypt a ciphertext </a:t>
            </a:r>
            <a:r>
              <a:rPr lang="en" i="1"/>
              <a:t>C</a:t>
            </a:r>
            <a:r>
              <a:rPr lang="en"/>
              <a:t> using the key </a:t>
            </a:r>
            <a:r>
              <a:rPr lang="en" i="1"/>
              <a:t>K</a:t>
            </a:r>
            <a:endParaRPr/>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96" name="Google Shape;596;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properties do we want from a symmetric encryption scheme?</a:t>
            </a:r>
            <a:endParaRPr/>
          </a:p>
          <a:p>
            <a:pPr marL="914400" lvl="1" indent="-317500" algn="l" rtl="0">
              <a:spcBef>
                <a:spcPts val="0"/>
              </a:spcBef>
              <a:spcAft>
                <a:spcPts val="0"/>
              </a:spcAft>
              <a:buSzPts val="1400"/>
              <a:buChar char="○"/>
            </a:pPr>
            <a:r>
              <a:rPr lang="en" b="1"/>
              <a:t>Correctness</a:t>
            </a:r>
            <a:r>
              <a:rPr lang="en"/>
              <a:t>: Decrypting a ciphertext should result in the message that was originally encrypted</a:t>
            </a:r>
            <a:endParaRPr/>
          </a:p>
          <a:p>
            <a:pPr marL="1371600" lvl="2" indent="-317500" algn="l" rtl="0">
              <a:spcBef>
                <a:spcPts val="0"/>
              </a:spcBef>
              <a:spcAft>
                <a:spcPts val="0"/>
              </a:spcAft>
              <a:buSzPts val="1400"/>
              <a:buChar char="■"/>
            </a:pPr>
            <a:r>
              <a:rPr lang="en"/>
              <a:t>Dec(</a:t>
            </a:r>
            <a:r>
              <a:rPr lang="en" i="1"/>
              <a:t>K</a:t>
            </a:r>
            <a:r>
              <a:rPr lang="en"/>
              <a:t>, Enc(</a:t>
            </a:r>
            <a:r>
              <a:rPr lang="en" i="1"/>
              <a:t>K</a:t>
            </a:r>
            <a:r>
              <a:rPr lang="en"/>
              <a:t>, </a:t>
            </a:r>
            <a:r>
              <a:rPr lang="en" i="1"/>
              <a:t>M</a:t>
            </a:r>
            <a:r>
              <a:rPr lang="en"/>
              <a:t>)) = </a:t>
            </a:r>
            <a:r>
              <a:rPr lang="en" i="1"/>
              <a:t>M</a:t>
            </a:r>
            <a:r>
              <a:rPr lang="en"/>
              <a:t> for all </a:t>
            </a:r>
            <a:r>
              <a:rPr lang="en" i="1"/>
              <a:t>K</a:t>
            </a:r>
            <a:r>
              <a:rPr lang="en"/>
              <a:t> ← KeyGen() and </a:t>
            </a:r>
            <a:r>
              <a:rPr lang="en" i="1"/>
              <a:t>M</a:t>
            </a:r>
            <a:endParaRPr/>
          </a:p>
          <a:p>
            <a:pPr marL="914400" lvl="1" indent="-317500" algn="l" rtl="0">
              <a:spcBef>
                <a:spcPts val="0"/>
              </a:spcBef>
              <a:spcAft>
                <a:spcPts val="0"/>
              </a:spcAft>
              <a:buSzPts val="1400"/>
              <a:buChar char="○"/>
            </a:pPr>
            <a:r>
              <a:rPr lang="en" b="1"/>
              <a:t>Efficiency</a:t>
            </a:r>
            <a:r>
              <a:rPr lang="en"/>
              <a:t>: Encryption/decryption algorithms should be fast: &gt;1 Gbps on a standard computer</a:t>
            </a:r>
            <a:endParaRPr/>
          </a:p>
          <a:p>
            <a:pPr marL="914400" lvl="1" indent="-317500" algn="l" rtl="0">
              <a:spcBef>
                <a:spcPts val="0"/>
              </a:spcBef>
              <a:spcAft>
                <a:spcPts val="0"/>
              </a:spcAft>
              <a:buSzPts val="1400"/>
              <a:buChar char="○"/>
            </a:pPr>
            <a:r>
              <a:rPr lang="en" b="1"/>
              <a:t>Security</a:t>
            </a:r>
            <a:r>
              <a:rPr lang="en"/>
              <a:t>: Confidentiality</a:t>
            </a:r>
            <a:endParaRPr/>
          </a:p>
        </p:txBody>
      </p:sp>
      <p:sp>
        <p:nvSpPr>
          <p:cNvPr id="597" name="Google Shape;59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598" name="Google Shape;598;p6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601" name="Google Shape;601;p6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2" name="Google Shape;602;p6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603" name="Google Shape;603;p63"/>
          <p:cNvCxnSpPr>
            <a:stCxn id="601" idx="2"/>
            <a:endCxn id="6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604" name="Google Shape;604;p63"/>
          <p:cNvCxnSpPr>
            <a:endCxn id="6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5" name="Google Shape;605;p6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606" name="Google Shape;606;p63"/>
          <p:cNvCxnSpPr>
            <a:stCxn id="602" idx="3"/>
            <a:endCxn id="6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63"/>
          <p:cNvCxnSpPr>
            <a:stCxn id="605" idx="3"/>
            <a:endCxn id="6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6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8" name="Google Shape;608;p6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610" name="Google Shape;610;p63"/>
          <p:cNvCxnSpPr>
            <a:stCxn id="609" idx="2"/>
            <a:endCxn id="6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611" name="Google Shape;611;p6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612" name="Google Shape;612;p63"/>
          <p:cNvCxnSpPr>
            <a:stCxn id="608" idx="3"/>
            <a:endCxn id="6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613" name="Google Shape;613;p6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614" name="Google Shape;614;p6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615" name="Google Shape;615;p6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l="7252" r="18131" b="13985"/>
          <a:stretch/>
        </p:blipFill>
        <p:spPr>
          <a:xfrm>
            <a:off x="7854575" y="3602875"/>
            <a:ext cx="1289425" cy="1540625"/>
          </a:xfrm>
          <a:prstGeom prst="rect">
            <a:avLst/>
          </a:prstGeom>
          <a:noFill/>
          <a:ln>
            <a:noFill/>
          </a:ln>
        </p:spPr>
      </p:pic>
      <p:sp>
        <p:nvSpPr>
          <p:cNvPr id="621" name="Google Shape;621;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2" name="Google Shape;622;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definition of confidentiality from earlier: “An adversary cannot read our messages”</a:t>
            </a:r>
            <a:endParaRPr/>
          </a:p>
          <a:p>
            <a:pPr marL="914400" lvl="1" indent="-317500" algn="l" rtl="0">
              <a:spcBef>
                <a:spcPts val="0"/>
              </a:spcBef>
              <a:spcAft>
                <a:spcPts val="0"/>
              </a:spcAft>
              <a:buSzPts val="1400"/>
              <a:buChar char="○"/>
            </a:pPr>
            <a:r>
              <a:rPr lang="en"/>
              <a:t>This definition isn’t very specific</a:t>
            </a:r>
            <a:endParaRPr/>
          </a:p>
          <a:p>
            <a:pPr marL="1371600" lvl="2" indent="-317500" algn="l" rtl="0">
              <a:spcBef>
                <a:spcPts val="0"/>
              </a:spcBef>
              <a:spcAft>
                <a:spcPts val="0"/>
              </a:spcAft>
              <a:buSzPts val="1400"/>
              <a:buChar char="■"/>
            </a:pPr>
            <a:r>
              <a:rPr lang="en"/>
              <a:t>What if Eve can read the first half of Alice’s message, but not the second half?</a:t>
            </a:r>
            <a:endParaRPr/>
          </a:p>
          <a:p>
            <a:pPr marL="1371600" lvl="2" indent="-317500" algn="l" rtl="0">
              <a:spcBef>
                <a:spcPts val="0"/>
              </a:spcBef>
              <a:spcAft>
                <a:spcPts val="0"/>
              </a:spcAft>
              <a:buSzPts val="1400"/>
              <a:buChar char="■"/>
            </a:pPr>
            <a:r>
              <a:rPr lang="en"/>
              <a:t>What if Eve figures out that Alice’s message starts with “Dear Bob”?</a:t>
            </a:r>
            <a:endParaRPr/>
          </a:p>
          <a:p>
            <a:pPr marL="914400" lvl="1" indent="-317500" algn="l" rtl="0">
              <a:spcBef>
                <a:spcPts val="0"/>
              </a:spcBef>
              <a:spcAft>
                <a:spcPts val="0"/>
              </a:spcAft>
              <a:buSzPts val="1400"/>
              <a:buChar char="○"/>
            </a:pPr>
            <a:r>
              <a:rPr lang="en"/>
              <a:t>This definition doesn’t account for prior knowledge</a:t>
            </a:r>
            <a:endParaRPr/>
          </a:p>
          <a:p>
            <a:pPr marL="1371600" lvl="2" indent="-317500" algn="l" rtl="0">
              <a:spcBef>
                <a:spcPts val="0"/>
              </a:spcBef>
              <a:spcAft>
                <a:spcPts val="0"/>
              </a:spcAft>
              <a:buSzPts val="1400"/>
              <a:buChar char="■"/>
            </a:pPr>
            <a:r>
              <a:rPr lang="en"/>
              <a:t>What if Eve already knew that Alice’s message ends in “Sincerely, Alice”?</a:t>
            </a:r>
            <a:endParaRPr/>
          </a:p>
          <a:p>
            <a:pPr marL="1371600" lvl="2" indent="-317500" algn="l" rtl="0">
              <a:spcBef>
                <a:spcPts val="0"/>
              </a:spcBef>
              <a:spcAft>
                <a:spcPts val="0"/>
              </a:spcAft>
              <a:buSzPts val="1400"/>
              <a:buChar char="■"/>
            </a:pPr>
            <a:r>
              <a:rPr lang="en"/>
              <a:t>What if Eve knows that Alice’s message is “BUY!” or “SELL” but doesn't know which?</a:t>
            </a:r>
            <a:endParaRPr/>
          </a:p>
        </p:txBody>
      </p:sp>
      <p:sp>
        <p:nvSpPr>
          <p:cNvPr id="623" name="Google Shape;62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9" name="Google Shape;629;p6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better definition of confidentiality: The ciphertext should not give the attacker </a:t>
            </a:r>
            <a:r>
              <a:rPr lang="en" i="1"/>
              <a:t>any additional information</a:t>
            </a:r>
            <a:r>
              <a:rPr lang="en"/>
              <a:t> about the plaintext.</a:t>
            </a:r>
            <a:endParaRPr/>
          </a:p>
          <a:p>
            <a:pPr marL="457200" lvl="0" indent="-342900" algn="l" rtl="0">
              <a:spcBef>
                <a:spcPts val="0"/>
              </a:spcBef>
              <a:spcAft>
                <a:spcPts val="0"/>
              </a:spcAft>
              <a:buSzPts val="1800"/>
              <a:buChar char="●"/>
            </a:pPr>
            <a:r>
              <a:rPr lang="en"/>
              <a:t>Let's design an experiment/security game to test our definition:</a:t>
            </a:r>
            <a:endParaRPr/>
          </a:p>
          <a:p>
            <a:pPr marL="914400" lvl="1" indent="-317500" algn="l" rtl="0">
              <a:lnSpc>
                <a:spcPct val="100000"/>
              </a:lnSpc>
              <a:spcBef>
                <a:spcPts val="0"/>
              </a:spcBef>
              <a:spcAft>
                <a:spcPts val="0"/>
              </a:spcAft>
              <a:buSzPts val="1400"/>
              <a:buChar char="○"/>
            </a:pPr>
            <a:r>
              <a:rPr lang="en"/>
              <a:t>Eve chooses two messages </a:t>
            </a:r>
            <a:r>
              <a:rPr lang="en" i="1"/>
              <a:t>M</a:t>
            </a:r>
            <a:r>
              <a:rPr lang="en" sz="900"/>
              <a:t>0</a:t>
            </a:r>
            <a:r>
              <a:rPr lang="en"/>
              <a:t> and </a:t>
            </a:r>
            <a:r>
              <a:rPr lang="en" i="1"/>
              <a:t>M</a:t>
            </a:r>
            <a:r>
              <a:rPr lang="en" sz="900"/>
              <a:t>1</a:t>
            </a:r>
            <a:r>
              <a:rPr lang="en"/>
              <a:t> of the same length</a:t>
            </a:r>
            <a:endParaRPr/>
          </a:p>
          <a:p>
            <a:pPr marL="914400" lvl="1" indent="-317500" algn="l" rtl="0">
              <a:lnSpc>
                <a:spcPct val="100000"/>
              </a:lnSpc>
              <a:spcBef>
                <a:spcPts val="0"/>
              </a:spcBef>
              <a:spcAft>
                <a:spcPts val="0"/>
              </a:spcAft>
              <a:buSzPts val="1400"/>
              <a:buChar char="○"/>
            </a:pPr>
            <a:r>
              <a:rPr lang="en"/>
              <a:t>Alice chooses one message at random </a:t>
            </a:r>
            <a:r>
              <a:rPr lang="en" i="1"/>
              <a:t>M</a:t>
            </a:r>
            <a:r>
              <a:rPr lang="en" sz="900" i="1"/>
              <a:t>b</a:t>
            </a:r>
            <a:r>
              <a:rPr lang="en"/>
              <a:t>, encrypts it, and sends the ciphertext</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a:p>
            <a:pPr marL="457200" lvl="0" indent="-342900" algn="l" rtl="0">
              <a:lnSpc>
                <a:spcPct val="100000"/>
              </a:lnSpc>
              <a:spcBef>
                <a:spcPts val="0"/>
              </a:spcBef>
              <a:spcAft>
                <a:spcPts val="0"/>
              </a:spcAft>
              <a:buSzPts val="1800"/>
              <a:buChar char="●"/>
            </a:pPr>
            <a:r>
              <a:rPr lang="en"/>
              <a:t>Intuition</a:t>
            </a:r>
            <a:endParaRPr/>
          </a:p>
          <a:p>
            <a:pPr marL="914400" lvl="1" indent="-317500" algn="l" rtl="0">
              <a:lnSpc>
                <a:spcPct val="100000"/>
              </a:lnSpc>
              <a:spcBef>
                <a:spcPts val="0"/>
              </a:spcBef>
              <a:spcAft>
                <a:spcPts val="0"/>
              </a:spcAft>
              <a:buSzPts val="1400"/>
              <a:buChar char="○"/>
            </a:pPr>
            <a:r>
              <a:rPr lang="en"/>
              <a:t>If the scheme is confidential, Eve can only guess with probability 1/2, which is no different than if Eve hadn’t sent the ciphertext at all</a:t>
            </a:r>
            <a:endParaRPr/>
          </a:p>
          <a:p>
            <a:pPr marL="914400" lvl="1" indent="-317500" algn="l" rtl="0">
              <a:lnSpc>
                <a:spcPct val="100000"/>
              </a:lnSpc>
              <a:spcBef>
                <a:spcPts val="0"/>
              </a:spcBef>
              <a:spcAft>
                <a:spcPts val="0"/>
              </a:spcAft>
              <a:buSzPts val="1400"/>
              <a:buChar char="○"/>
            </a:pPr>
            <a:r>
              <a:rPr lang="en"/>
              <a:t>In other words: the ciphertext gave Eve no </a:t>
            </a:r>
            <a:r>
              <a:rPr lang="en" i="1"/>
              <a:t>additional</a:t>
            </a:r>
            <a:r>
              <a:rPr lang="en"/>
              <a:t> information about which plaintext was sent!</a:t>
            </a:r>
            <a:endParaRPr/>
          </a:p>
        </p:txBody>
      </p:sp>
      <p:sp>
        <p:nvSpPr>
          <p:cNvPr id="630" name="Google Shape;63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36" name="Google Shape;63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threat model: Eve can also perform a </a:t>
            </a:r>
            <a:r>
              <a:rPr lang="en" b="1"/>
              <a:t>chosen plaintext attack</a:t>
            </a:r>
            <a:endParaRPr b="1"/>
          </a:p>
          <a:p>
            <a:pPr marL="914400" lvl="1" indent="-317500" algn="l" rtl="0">
              <a:spcBef>
                <a:spcPts val="0"/>
              </a:spcBef>
              <a:spcAft>
                <a:spcPts val="0"/>
              </a:spcAft>
              <a:buSzPts val="1400"/>
              <a:buChar char="○"/>
            </a:pPr>
            <a:r>
              <a:rPr lang="en"/>
              <a:t>Eve can trick Alice into encrypting arbitrary messages of Eve's choice</a:t>
            </a:r>
            <a:endParaRPr/>
          </a:p>
          <a:p>
            <a:pPr marL="914400" lvl="1" indent="-317500" algn="l" rtl="0">
              <a:spcBef>
                <a:spcPts val="0"/>
              </a:spcBef>
              <a:spcAft>
                <a:spcPts val="0"/>
              </a:spcAft>
              <a:buSzPts val="1400"/>
              <a:buChar char="○"/>
            </a:pPr>
            <a:r>
              <a:rPr lang="en"/>
              <a:t>We can adapt our experiment to account for this threat model</a:t>
            </a:r>
            <a:endParaRPr/>
          </a:p>
          <a:p>
            <a:pPr marL="457200" lvl="0" indent="-342900" algn="l" rtl="0">
              <a:spcBef>
                <a:spcPts val="0"/>
              </a:spcBef>
              <a:spcAft>
                <a:spcPts val="0"/>
              </a:spcAft>
              <a:buSzPts val="1800"/>
              <a:buChar char="●"/>
            </a:pPr>
            <a:r>
              <a:rPr lang="en"/>
              <a:t>A better definition of confidentiality: Even if Eve is able to trick Alice into encrypting messages, Eve can still only guess what message Alice sent with probability 1/2.</a:t>
            </a:r>
            <a:endParaRPr/>
          </a:p>
          <a:p>
            <a:pPr marL="914400" lvl="1" indent="-317500" algn="l" rtl="0">
              <a:spcBef>
                <a:spcPts val="0"/>
              </a:spcBef>
              <a:spcAft>
                <a:spcPts val="0"/>
              </a:spcAft>
              <a:buSzPts val="1400"/>
              <a:buChar char="○"/>
            </a:pPr>
            <a:r>
              <a:rPr lang="en"/>
              <a:t>This definition is called </a:t>
            </a:r>
            <a:r>
              <a:rPr lang="en" b="1"/>
              <a:t>IND-CPA</a:t>
            </a:r>
            <a:r>
              <a:rPr lang="en"/>
              <a:t> (indistinguishability under chosen plaintext attack)</a:t>
            </a:r>
            <a:endParaRPr/>
          </a:p>
          <a:p>
            <a:pPr marL="457200" lvl="0" indent="-342900" algn="l" rtl="0">
              <a:spcBef>
                <a:spcPts val="0"/>
              </a:spcBef>
              <a:spcAft>
                <a:spcPts val="0"/>
              </a:spcAft>
              <a:buSzPts val="1800"/>
              <a:buChar char="●"/>
            </a:pPr>
            <a:r>
              <a:rPr lang="en"/>
              <a:t>Cryptographic properties are often defined in terms of “games” that an adversary can either “win” or “lose”</a:t>
            </a:r>
            <a:endParaRPr/>
          </a:p>
          <a:p>
            <a:pPr marL="914400" lvl="1" indent="-317500" algn="l" rtl="0">
              <a:spcBef>
                <a:spcPts val="0"/>
              </a:spcBef>
              <a:spcAft>
                <a:spcPts val="0"/>
              </a:spcAft>
              <a:buSzPts val="1400"/>
              <a:buChar char="○"/>
            </a:pPr>
            <a:r>
              <a:rPr lang="en"/>
              <a:t>We will use one to define confidentiality precisely</a:t>
            </a:r>
            <a:endParaRPr/>
          </a:p>
        </p:txBody>
      </p:sp>
      <p:sp>
        <p:nvSpPr>
          <p:cNvPr id="637" name="Google Shape;6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43" name="Google Shape;643;p6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p:txBody>
      </p:sp>
      <p:sp>
        <p:nvSpPr>
          <p:cNvPr id="644" name="Google Shape;644;p67"/>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 name="Google Shape;645;p67"/>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46" name="Google Shape;646;p67"/>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47" name="Google Shape;647;p67"/>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48" name="Google Shape;648;p67"/>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49" name="Google Shape;649;p67"/>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50" name="Google Shape;650;p67"/>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51" name="Google Shape;651;p67"/>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52" name="Google Shape;652;p67"/>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53" name="Google Shape;653;p67"/>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54" name="Google Shape;654;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60" name="Google Shape;660;p6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p:txBody>
      </p:sp>
      <p:sp>
        <p:nvSpPr>
          <p:cNvPr id="661" name="Google Shape;661;p6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6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63" name="Google Shape;663;p6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64" name="Google Shape;664;p6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65" name="Google Shape;665;p6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66" name="Google Shape;666;p6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67" name="Google Shape;667;p6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68" name="Google Shape;668;p6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69" name="Google Shape;669;p6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70" name="Google Shape;670;p6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671" name="Google Shape;671;p6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72" name="Google Shape;672;p6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73" name="Google Shape;673;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Cunning Plan Today: Cryptography</a:t>
            </a:r>
            <a:endParaRPr dirty="0"/>
          </a:p>
        </p:txBody>
      </p:sp>
      <p:sp>
        <p:nvSpPr>
          <p:cNvPr id="313" name="Google Shape;313;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Introduction to Cryptography</a:t>
            </a:r>
            <a:endParaRPr dirty="0"/>
          </a:p>
          <a:p>
            <a:pPr marL="914400" lvl="1" indent="-317500" algn="l" rtl="0">
              <a:spcBef>
                <a:spcPts val="0"/>
              </a:spcBef>
              <a:spcAft>
                <a:spcPts val="0"/>
              </a:spcAft>
              <a:buSzPts val="1400"/>
              <a:buChar char="○"/>
            </a:pPr>
            <a:r>
              <a:rPr lang="en" dirty="0"/>
              <a:t>What is cryptography?</a:t>
            </a:r>
            <a:endParaRPr dirty="0"/>
          </a:p>
          <a:p>
            <a:pPr marL="914400" lvl="1" indent="-317500" algn="l" rtl="0">
              <a:spcBef>
                <a:spcPts val="0"/>
              </a:spcBef>
              <a:spcAft>
                <a:spcPts val="0"/>
              </a:spcAft>
              <a:buSzPts val="1400"/>
              <a:buChar char="○"/>
            </a:pPr>
            <a:r>
              <a:rPr lang="en" dirty="0"/>
              <a:t>Definitions</a:t>
            </a:r>
            <a:endParaRPr dirty="0"/>
          </a:p>
          <a:p>
            <a:pPr marL="914400" lvl="1" indent="-317500" algn="l" rtl="0">
              <a:spcBef>
                <a:spcPts val="0"/>
              </a:spcBef>
              <a:spcAft>
                <a:spcPts val="0"/>
              </a:spcAft>
              <a:buSzPts val="1400"/>
              <a:buChar char="○"/>
            </a:pPr>
            <a:r>
              <a:rPr lang="en" dirty="0"/>
              <a:t>A brief history of cryptography</a:t>
            </a:r>
            <a:endParaRPr dirty="0"/>
          </a:p>
          <a:p>
            <a:pPr marL="914400" lvl="1" indent="-317500" algn="l" rtl="0">
              <a:spcBef>
                <a:spcPts val="0"/>
              </a:spcBef>
              <a:spcAft>
                <a:spcPts val="0"/>
              </a:spcAft>
              <a:buSzPts val="1400"/>
              <a:buChar char="○"/>
            </a:pPr>
            <a:r>
              <a:rPr lang="en" dirty="0"/>
              <a:t>IND-CPA security</a:t>
            </a:r>
            <a:endParaRPr dirty="0"/>
          </a:p>
          <a:p>
            <a:pPr marL="914400" lvl="1" indent="-317500" algn="l" rtl="0">
              <a:spcBef>
                <a:spcPts val="0"/>
              </a:spcBef>
              <a:spcAft>
                <a:spcPts val="0"/>
              </a:spcAft>
              <a:buSzPts val="1400"/>
              <a:buChar char="○"/>
            </a:pPr>
            <a:r>
              <a:rPr lang="en" dirty="0"/>
              <a:t>One-time pads</a:t>
            </a:r>
            <a:endParaRPr dirty="0"/>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79" name="Google Shape;679;p69"/>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p:txBody>
      </p:sp>
      <p:sp>
        <p:nvSpPr>
          <p:cNvPr id="680" name="Google Shape;680;p69"/>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1" name="Google Shape;681;p69"/>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82" name="Google Shape;682;p69"/>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83" name="Google Shape;683;p69"/>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84" name="Google Shape;684;p69"/>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85" name="Google Shape;685;p69"/>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86" name="Google Shape;686;p69"/>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87" name="Google Shape;687;p69"/>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88" name="Google Shape;688;p69"/>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89" name="Google Shape;689;p69"/>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690" name="Google Shape;690;p69"/>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91" name="Google Shape;691;p69"/>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692" name="Google Shape;692;p69"/>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93" name="Google Shape;693;p69"/>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94" name="Google Shape;694;p69"/>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695" name="Google Shape;695;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01" name="Google Shape;701;p70"/>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a:p>
            <a:pPr marL="457200" lvl="0" indent="-342900" algn="l" rtl="0">
              <a:spcBef>
                <a:spcPts val="0"/>
              </a:spcBef>
              <a:spcAft>
                <a:spcPts val="0"/>
              </a:spcAft>
              <a:buSzPts val="1800"/>
              <a:buAutoNum type="arabicPeriod"/>
            </a:pPr>
            <a:r>
              <a:rPr lang="en"/>
              <a:t>Eve may again choose plaintexts to send to Alice and receives their ciphertexts</a:t>
            </a:r>
            <a:endParaRPr/>
          </a:p>
        </p:txBody>
      </p:sp>
      <p:sp>
        <p:nvSpPr>
          <p:cNvPr id="702" name="Google Shape;702;p70"/>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 name="Google Shape;703;p70"/>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04" name="Google Shape;704;p70"/>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05" name="Google Shape;705;p70"/>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06" name="Google Shape;706;p70"/>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707" name="Google Shape;707;p70"/>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08" name="Google Shape;708;p70"/>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0"/>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710" name="Google Shape;710;p70"/>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711" name="Google Shape;711;p70"/>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12" name="Google Shape;712;p70"/>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713" name="Google Shape;713;p70"/>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14" name="Google Shape;714;p70"/>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715" name="Google Shape;715;p70"/>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16" name="Google Shape;716;p70"/>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17" name="Google Shape;717;p70"/>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18" name="Google Shape;718;p70"/>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719" name="Google Shape;719;p70"/>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720" name="Google Shape;720;p70"/>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721" name="Google Shape;721;p70"/>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22" name="Google Shape;722;p70"/>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723" name="Google Shape;723;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29" name="Google Shape;729;p71"/>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a:p>
            <a:pPr marL="457200" lvl="0" indent="-342900" algn="l" rtl="0">
              <a:spcBef>
                <a:spcPts val="0"/>
              </a:spcBef>
              <a:spcAft>
                <a:spcPts val="0"/>
              </a:spcAft>
              <a:buSzPts val="1800"/>
              <a:buAutoNum type="arabicPeriod"/>
            </a:pPr>
            <a:r>
              <a:rPr lang="en"/>
              <a:t>Eve may again choose plaintexts to send to Alice and receives their ciphertexts</a:t>
            </a:r>
            <a:endParaRPr/>
          </a:p>
          <a:p>
            <a:pPr marL="457200" lvl="0" indent="-342900" algn="l" rtl="0">
              <a:spcBef>
                <a:spcPts val="0"/>
              </a:spcBef>
              <a:spcAft>
                <a:spcPts val="0"/>
              </a:spcAft>
              <a:buSzPts val="1800"/>
              <a:buAutoNum type="arabicPeriod"/>
            </a:pPr>
            <a:r>
              <a:rPr lang="en"/>
              <a:t>Eventually, Eve outputs a guess as to whether Alice encrypted </a:t>
            </a:r>
            <a:r>
              <a:rPr lang="en" i="1"/>
              <a:t>M</a:t>
            </a:r>
            <a:r>
              <a:rPr lang="en" sz="1200"/>
              <a:t>0</a:t>
            </a:r>
            <a:r>
              <a:rPr lang="en"/>
              <a:t> or </a:t>
            </a:r>
            <a:r>
              <a:rPr lang="en" i="1"/>
              <a:t>M</a:t>
            </a:r>
            <a:r>
              <a:rPr lang="en" sz="1200"/>
              <a:t>1</a:t>
            </a:r>
            <a:endParaRPr/>
          </a:p>
        </p:txBody>
      </p:sp>
      <p:sp>
        <p:nvSpPr>
          <p:cNvPr id="730" name="Google Shape;730;p71"/>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1" name="Google Shape;731;p71"/>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32" name="Google Shape;732;p71"/>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33" name="Google Shape;733;p71"/>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34" name="Google Shape;734;p71"/>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735" name="Google Shape;735;p71"/>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36" name="Google Shape;736;p71"/>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1"/>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738" name="Google Shape;738;p71"/>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739" name="Google Shape;739;p71"/>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40" name="Google Shape;740;p71"/>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741" name="Google Shape;741;p71"/>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42" name="Google Shape;742;p71"/>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743" name="Google Shape;743;p71"/>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44" name="Google Shape;744;p71"/>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45" name="Google Shape;745;p71"/>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46" name="Google Shape;746;p71"/>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747" name="Google Shape;747;p71"/>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748" name="Google Shape;748;p71"/>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749" name="Google Shape;749;p71"/>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750" name="Google Shape;750;p71"/>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751" name="Google Shape;751;p71"/>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52" name="Google Shape;752;p71"/>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753" name="Google Shape;753;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59" name="Google Shape;759;p7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If Eve correctly guesses which message Alice encrypted, then Eve wins. Otherwise, she loses.</a:t>
            </a:r>
            <a:endParaRPr/>
          </a:p>
          <a:p>
            <a:pPr marL="457200" lvl="0" indent="-342900" algn="l" rtl="0">
              <a:spcBef>
                <a:spcPts val="0"/>
              </a:spcBef>
              <a:spcAft>
                <a:spcPts val="0"/>
              </a:spcAft>
              <a:buSzPts val="1800"/>
              <a:buChar char="●"/>
            </a:pPr>
            <a:r>
              <a:rPr lang="en"/>
              <a:t>How does Eve guess whether </a:t>
            </a:r>
            <a:r>
              <a:rPr lang="en" i="1"/>
              <a:t>M</a:t>
            </a:r>
            <a:r>
              <a:rPr lang="en" sz="1200"/>
              <a:t>0</a:t>
            </a:r>
            <a:r>
              <a:rPr lang="en"/>
              <a:t> or </a:t>
            </a:r>
            <a:r>
              <a:rPr lang="en" i="1"/>
              <a:t>M</a:t>
            </a:r>
            <a:r>
              <a:rPr lang="en" sz="1200"/>
              <a:t>1</a:t>
            </a:r>
            <a:r>
              <a:rPr lang="en"/>
              <a:t> was encrypted? What strategy does she use?</a:t>
            </a:r>
            <a:endParaRPr/>
          </a:p>
          <a:p>
            <a:pPr marL="914400" lvl="1" indent="-317500" algn="l" rtl="0">
              <a:spcBef>
                <a:spcPts val="0"/>
              </a:spcBef>
              <a:spcAft>
                <a:spcPts val="0"/>
              </a:spcAft>
              <a:buSzPts val="1400"/>
              <a:buChar char="○"/>
            </a:pPr>
            <a:r>
              <a:rPr lang="en"/>
              <a:t>We don’t </a:t>
            </a:r>
            <a:r>
              <a:rPr lang="en" i="1"/>
              <a:t>assume</a:t>
            </a:r>
            <a:r>
              <a:rPr lang="en"/>
              <a:t> she uses a particular strategy; Eve represents all possible strategies</a:t>
            </a:r>
            <a:endParaRPr/>
          </a:p>
          <a:p>
            <a:pPr marL="457200" lvl="0" indent="-342900" algn="l" rtl="0">
              <a:spcBef>
                <a:spcPts val="0"/>
              </a:spcBef>
              <a:spcAft>
                <a:spcPts val="0"/>
              </a:spcAft>
              <a:buSzPts val="1800"/>
              <a:buChar char="●"/>
            </a:pPr>
            <a:r>
              <a:rPr lang="en"/>
              <a:t>Proving insecurity: There exists at least </a:t>
            </a:r>
            <a:r>
              <a:rPr lang="en" i="1"/>
              <a:t>one</a:t>
            </a:r>
            <a:r>
              <a:rPr lang="en"/>
              <a:t> strategy that can win the IND-CPA game with probability &gt; 1/2 </a:t>
            </a:r>
            <a:endParaRPr/>
          </a:p>
          <a:p>
            <a:pPr marL="914400" lvl="1" indent="-317500" algn="l" rtl="0">
              <a:spcBef>
                <a:spcPts val="0"/>
              </a:spcBef>
              <a:spcAft>
                <a:spcPts val="0"/>
              </a:spcAft>
              <a:buSzPts val="1400"/>
              <a:buChar char="○"/>
            </a:pPr>
            <a:r>
              <a:rPr lang="en"/>
              <a:t>1/2 is the probability of winning by random guessing</a:t>
            </a:r>
            <a:endParaRPr/>
          </a:p>
          <a:p>
            <a:pPr marL="914400" lvl="1" indent="-317500" algn="l" rtl="0">
              <a:spcBef>
                <a:spcPts val="0"/>
              </a:spcBef>
              <a:spcAft>
                <a:spcPts val="0"/>
              </a:spcAft>
              <a:buSzPts val="1400"/>
              <a:buChar char="○"/>
            </a:pPr>
            <a:r>
              <a:rPr lang="en"/>
              <a:t>If you can be better than random, then the ciphertext has leaked information, and Eve is able to learn it and use it to gain an advantage!</a:t>
            </a:r>
            <a:endParaRPr/>
          </a:p>
          <a:p>
            <a:pPr marL="457200" lvl="0" indent="-342900" algn="l" rtl="0">
              <a:spcBef>
                <a:spcPts val="0"/>
              </a:spcBef>
              <a:spcAft>
                <a:spcPts val="0"/>
              </a:spcAft>
              <a:buSzPts val="1800"/>
              <a:buChar char="●"/>
            </a:pPr>
            <a:r>
              <a:rPr lang="en"/>
              <a:t>Proving security: For </a:t>
            </a:r>
            <a:r>
              <a:rPr lang="en" i="1"/>
              <a:t>all</a:t>
            </a:r>
            <a:r>
              <a:rPr lang="en"/>
              <a:t> attackers/Eve-s, the probability of winning the IND-CPA game is at most 1/2</a:t>
            </a:r>
            <a:endParaRPr/>
          </a:p>
        </p:txBody>
      </p:sp>
      <p:sp>
        <p:nvSpPr>
          <p:cNvPr id="760" name="Google Shape;760;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765" name="Google Shape;765;p73"/>
          <p:cNvPicPr preferRelativeResize="0"/>
          <p:nvPr/>
        </p:nvPicPr>
        <p:blipFill>
          <a:blip r:embed="rId3">
            <a:alphaModFix/>
          </a:blip>
          <a:stretch>
            <a:fillRect/>
          </a:stretch>
        </p:blipFill>
        <p:spPr>
          <a:xfrm>
            <a:off x="7499675" y="3175575"/>
            <a:ext cx="1644325" cy="1967925"/>
          </a:xfrm>
          <a:prstGeom prst="rect">
            <a:avLst/>
          </a:prstGeom>
          <a:noFill/>
          <a:ln>
            <a:noFill/>
          </a:ln>
        </p:spPr>
      </p:pic>
      <p:sp>
        <p:nvSpPr>
          <p:cNvPr id="766" name="Google Shape;766;p7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Length</a:t>
            </a:r>
            <a:endParaRPr/>
          </a:p>
        </p:txBody>
      </p:sp>
      <p:sp>
        <p:nvSpPr>
          <p:cNvPr id="767" name="Google Shape;767;p7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Cryptographic schemes are (usually) allowed to leak the length of the message</a:t>
            </a:r>
            <a:endParaRPr/>
          </a:p>
          <a:p>
            <a:pPr marL="914400" lvl="1" indent="-317500" algn="l" rtl="0">
              <a:spcBef>
                <a:spcPts val="0"/>
              </a:spcBef>
              <a:spcAft>
                <a:spcPts val="0"/>
              </a:spcAft>
              <a:buSzPts val="1400"/>
              <a:buChar char="○"/>
            </a:pPr>
            <a:r>
              <a:rPr lang="en"/>
              <a:t>To hide length: All messages must always be the same length</a:t>
            </a:r>
            <a:endParaRPr/>
          </a:p>
          <a:p>
            <a:pPr marL="1371600" lvl="2" indent="-317500" algn="l" rtl="0">
              <a:spcBef>
                <a:spcPts val="0"/>
              </a:spcBef>
              <a:spcAft>
                <a:spcPts val="0"/>
              </a:spcAft>
              <a:buSzPts val="1400"/>
              <a:buChar char="■"/>
            </a:pPr>
            <a:r>
              <a:rPr lang="en"/>
              <a:t>16-byte messages: We can’t encrypt large messages (images, videos, etc.)!</a:t>
            </a:r>
            <a:endParaRPr/>
          </a:p>
          <a:p>
            <a:pPr marL="1371600" lvl="2" indent="-317500" algn="l" rtl="0">
              <a:spcBef>
                <a:spcPts val="0"/>
              </a:spcBef>
              <a:spcAft>
                <a:spcPts val="0"/>
              </a:spcAft>
              <a:buSzPts val="1400"/>
              <a:buChar char="■"/>
            </a:pPr>
            <a:r>
              <a:rPr lang="en"/>
              <a:t>1-GB messages: Sending small messages (text, Tweets, etc.) needs 1 GB of bandwidth!</a:t>
            </a:r>
            <a:endParaRPr/>
          </a:p>
          <a:p>
            <a:pPr marL="1371600" lvl="2" indent="-317500" algn="l" rtl="0">
              <a:spcBef>
                <a:spcPts val="0"/>
              </a:spcBef>
              <a:spcAft>
                <a:spcPts val="0"/>
              </a:spcAft>
              <a:buSzPts val="1400"/>
              <a:buChar char="■"/>
            </a:pPr>
            <a:r>
              <a:rPr lang="en"/>
              <a:t>This is unpractical</a:t>
            </a:r>
            <a:endParaRPr/>
          </a:p>
          <a:p>
            <a:pPr marL="914400" lvl="1" indent="-317500" algn="l" rtl="0">
              <a:spcBef>
                <a:spcPts val="0"/>
              </a:spcBef>
              <a:spcAft>
                <a:spcPts val="0"/>
              </a:spcAft>
              <a:buSzPts val="1400"/>
              <a:buChar char="○"/>
            </a:pPr>
            <a:r>
              <a:rPr lang="en"/>
              <a:t>Applications that which to hide length must choose to </a:t>
            </a:r>
            <a:r>
              <a:rPr lang="en" i="1"/>
              <a:t>pad</a:t>
            </a:r>
            <a:r>
              <a:rPr lang="en"/>
              <a:t> their own messages to the maximum possible length before encrypting</a:t>
            </a:r>
            <a:endParaRPr/>
          </a:p>
          <a:p>
            <a:pPr marL="457200" lvl="0" indent="-342900" algn="l" rtl="0">
              <a:spcBef>
                <a:spcPts val="0"/>
              </a:spcBef>
              <a:spcAft>
                <a:spcPts val="0"/>
              </a:spcAft>
              <a:buSzPts val="1800"/>
              <a:buChar char="●"/>
            </a:pPr>
            <a:r>
              <a:rPr lang="en"/>
              <a:t>In the IND-CPA game: </a:t>
            </a:r>
            <a:r>
              <a:rPr lang="en" i="1"/>
              <a:t>M</a:t>
            </a:r>
            <a:r>
              <a:rPr lang="en" sz="1200"/>
              <a:t>0</a:t>
            </a:r>
            <a:r>
              <a:rPr lang="en"/>
              <a:t> and </a:t>
            </a:r>
            <a:r>
              <a:rPr lang="en" i="1"/>
              <a:t>M</a:t>
            </a:r>
            <a:r>
              <a:rPr lang="en" sz="1200"/>
              <a:t>1</a:t>
            </a:r>
            <a:r>
              <a:rPr lang="en" sz="100"/>
              <a:t> </a:t>
            </a:r>
            <a:r>
              <a:rPr lang="en"/>
              <a:t> must be the same length</a:t>
            </a:r>
            <a:endParaRPr/>
          </a:p>
          <a:p>
            <a:pPr marL="914400" lvl="1" indent="-317500" algn="l" rtl="0">
              <a:spcBef>
                <a:spcPts val="0"/>
              </a:spcBef>
              <a:spcAft>
                <a:spcPts val="0"/>
              </a:spcAft>
              <a:buSzPts val="1400"/>
              <a:buChar char="○"/>
            </a:pPr>
            <a:r>
              <a:rPr lang="en"/>
              <a:t>To break IND-CPA, Eve must learn something other than message length</a:t>
            </a:r>
            <a:endParaRPr/>
          </a:p>
        </p:txBody>
      </p:sp>
      <p:sp>
        <p:nvSpPr>
          <p:cNvPr id="768" name="Google Shape;768;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74"/>
          <p:cNvPicPr preferRelativeResize="0"/>
          <p:nvPr/>
        </p:nvPicPr>
        <p:blipFill>
          <a:blip r:embed="rId3">
            <a:alphaModFix/>
          </a:blip>
          <a:stretch>
            <a:fillRect/>
          </a:stretch>
        </p:blipFill>
        <p:spPr>
          <a:xfrm>
            <a:off x="5451675" y="3067375"/>
            <a:ext cx="3692325" cy="2076124"/>
          </a:xfrm>
          <a:prstGeom prst="rect">
            <a:avLst/>
          </a:prstGeom>
          <a:noFill/>
          <a:ln>
            <a:noFill/>
          </a:ln>
        </p:spPr>
      </p:pic>
      <p:sp>
        <p:nvSpPr>
          <p:cNvPr id="774" name="Google Shape;774;p7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Attacker Runtime</a:t>
            </a:r>
            <a:endParaRPr/>
          </a:p>
        </p:txBody>
      </p:sp>
      <p:sp>
        <p:nvSpPr>
          <p:cNvPr id="775" name="Google Shape;775;p7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Some schemes are theoretically vulnerable, but secure in any real-world setting</a:t>
            </a:r>
            <a:endParaRPr/>
          </a:p>
          <a:p>
            <a:pPr marL="914400" lvl="1" indent="-317500" algn="l" rtl="0">
              <a:spcBef>
                <a:spcPts val="0"/>
              </a:spcBef>
              <a:spcAft>
                <a:spcPts val="0"/>
              </a:spcAft>
              <a:buSzPts val="1400"/>
              <a:buChar char="○"/>
            </a:pPr>
            <a:r>
              <a:rPr lang="en"/>
              <a:t>If an attack takes longer than the life of the solar system to complete, it probably won’t happen!</a:t>
            </a:r>
            <a:endParaRPr/>
          </a:p>
          <a:p>
            <a:pPr marL="914400" lvl="1" indent="-317500" algn="l" rtl="0">
              <a:spcBef>
                <a:spcPts val="0"/>
              </a:spcBef>
              <a:spcAft>
                <a:spcPts val="0"/>
              </a:spcAft>
              <a:buSzPts val="1400"/>
              <a:buChar char="○"/>
            </a:pPr>
            <a:r>
              <a:rPr lang="en"/>
              <a:t>Or if it would require a computer made out of a literal galaxy worth of science-fiction nanotech</a:t>
            </a:r>
            <a:endParaRPr/>
          </a:p>
          <a:p>
            <a:pPr marL="457200" lvl="0" indent="-342900" algn="l" rtl="0">
              <a:spcBef>
                <a:spcPts val="0"/>
              </a:spcBef>
              <a:spcAft>
                <a:spcPts val="0"/>
              </a:spcAft>
              <a:buSzPts val="1800"/>
              <a:buChar char="●"/>
            </a:pPr>
            <a:r>
              <a:rPr lang="en"/>
              <a:t>In the IND-CPA game: Eve is limited to a practical runtime</a:t>
            </a:r>
            <a:endParaRPr/>
          </a:p>
          <a:p>
            <a:pPr marL="914400" lvl="1" indent="-317500" algn="l" rtl="0">
              <a:spcBef>
                <a:spcPts val="0"/>
              </a:spcBef>
              <a:spcAft>
                <a:spcPts val="0"/>
              </a:spcAft>
              <a:buSzPts val="1400"/>
              <a:buChar char="○"/>
            </a:pPr>
            <a:r>
              <a:rPr lang="en"/>
              <a:t>One common practical limit: Eve is limited to polynomial runtime algorithms (no exponential-time algorithms)</a:t>
            </a:r>
            <a:endParaRPr/>
          </a:p>
        </p:txBody>
      </p:sp>
      <p:sp>
        <p:nvSpPr>
          <p:cNvPr id="776" name="Google Shape;776;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7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Negligible Advantage</a:t>
            </a:r>
            <a:endParaRPr/>
          </a:p>
        </p:txBody>
      </p:sp>
      <p:sp>
        <p:nvSpPr>
          <p:cNvPr id="782" name="Google Shape;782;p7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Sometimes it’s possible for Eve to win with probability 1/2 + 1/2</a:t>
            </a:r>
            <a:r>
              <a:rPr lang="en" baseline="30000"/>
              <a:t>128</a:t>
            </a:r>
            <a:endParaRPr baseline="30000"/>
          </a:p>
          <a:p>
            <a:pPr marL="914400" lvl="1" indent="-317500" algn="l" rtl="0">
              <a:spcBef>
                <a:spcPts val="0"/>
              </a:spcBef>
              <a:spcAft>
                <a:spcPts val="0"/>
              </a:spcAft>
              <a:buSzPts val="1400"/>
              <a:buChar char="○"/>
            </a:pPr>
            <a:r>
              <a:rPr lang="en"/>
              <a:t>This probability is greater than 1/2, but it's so close to 1/2 that it's as good as 1/2.</a:t>
            </a:r>
            <a:endParaRPr/>
          </a:p>
          <a:p>
            <a:pPr marL="914400" lvl="1" indent="-317500" algn="l" rtl="0">
              <a:spcBef>
                <a:spcPts val="0"/>
              </a:spcBef>
              <a:spcAft>
                <a:spcPts val="0"/>
              </a:spcAft>
              <a:buSzPts val="1400"/>
              <a:buChar char="○"/>
            </a:pPr>
            <a:r>
              <a:rPr lang="en"/>
              <a:t>Eve's advantage is so small that she can't use it for any practical attacks</a:t>
            </a:r>
            <a:endParaRPr/>
          </a:p>
          <a:p>
            <a:pPr marL="457200" lvl="0" indent="-342900" algn="l" rtl="0">
              <a:spcBef>
                <a:spcPts val="0"/>
              </a:spcBef>
              <a:spcAft>
                <a:spcPts val="0"/>
              </a:spcAft>
              <a:buSzPts val="1800"/>
              <a:buChar char="●"/>
            </a:pPr>
            <a:r>
              <a:rPr lang="en"/>
              <a:t>In the IND-CPA game: The scheme is secure even if Eve can win with probability ≤ 1/2 + Ɛ, where Ɛ is </a:t>
            </a:r>
            <a:r>
              <a:rPr lang="en" i="1"/>
              <a:t>negligible</a:t>
            </a:r>
            <a:endParaRPr/>
          </a:p>
          <a:p>
            <a:pPr marL="914400" lvl="1" indent="-317500" algn="l" rtl="0">
              <a:spcBef>
                <a:spcPts val="0"/>
              </a:spcBef>
              <a:spcAft>
                <a:spcPts val="0"/>
              </a:spcAft>
              <a:buSzPts val="1400"/>
              <a:buChar char="○"/>
            </a:pPr>
            <a:r>
              <a:rPr lang="en"/>
              <a:t>The actual mathematical definition of negligible is out of scope</a:t>
            </a:r>
            <a:endParaRPr/>
          </a:p>
          <a:p>
            <a:pPr marL="914400" lvl="1" indent="-317500" algn="l" rtl="0">
              <a:spcBef>
                <a:spcPts val="0"/>
              </a:spcBef>
              <a:spcAft>
                <a:spcPts val="0"/>
              </a:spcAft>
              <a:buSzPts val="1400"/>
              <a:buChar char="○"/>
            </a:pPr>
            <a:r>
              <a:rPr lang="en"/>
              <a:t>Example: 1/2 + 1/2</a:t>
            </a:r>
            <a:r>
              <a:rPr lang="en" baseline="30000"/>
              <a:t>128</a:t>
            </a:r>
            <a:r>
              <a:rPr lang="en"/>
              <a:t>: Negligible advantage</a:t>
            </a:r>
            <a:endParaRPr/>
          </a:p>
          <a:p>
            <a:pPr marL="914400" lvl="1" indent="-317500" algn="l" rtl="0">
              <a:spcBef>
                <a:spcPts val="0"/>
              </a:spcBef>
              <a:spcAft>
                <a:spcPts val="0"/>
              </a:spcAft>
              <a:buSzPts val="1400"/>
              <a:buChar char="○"/>
            </a:pPr>
            <a:r>
              <a:rPr lang="en"/>
              <a:t>Example: 2/3: Non-negligible advantage</a:t>
            </a:r>
            <a:endParaRPr/>
          </a:p>
        </p:txBody>
      </p:sp>
      <p:sp>
        <p:nvSpPr>
          <p:cNvPr id="783" name="Google Shape;783;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pic>
        <p:nvPicPr>
          <p:cNvPr id="784" name="Google Shape;784;p75"/>
          <p:cNvPicPr preferRelativeResize="0"/>
          <p:nvPr/>
        </p:nvPicPr>
        <p:blipFill>
          <a:blip r:embed="rId3">
            <a:alphaModFix/>
          </a:blip>
          <a:stretch>
            <a:fillRect/>
          </a:stretch>
        </p:blipFill>
        <p:spPr>
          <a:xfrm>
            <a:off x="7877350" y="3550600"/>
            <a:ext cx="1083175" cy="15928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7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Negligible Advantage</a:t>
            </a:r>
            <a:endParaRPr/>
          </a:p>
        </p:txBody>
      </p:sp>
      <p:sp>
        <p:nvSpPr>
          <p:cNvPr id="790" name="Google Shape;790;p7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Defining negligibility mathematically:</a:t>
            </a:r>
            <a:endParaRPr/>
          </a:p>
          <a:p>
            <a:pPr marL="914400" lvl="1" indent="-317500" algn="l" rtl="0">
              <a:spcBef>
                <a:spcPts val="0"/>
              </a:spcBef>
              <a:spcAft>
                <a:spcPts val="0"/>
              </a:spcAft>
              <a:buSzPts val="1400"/>
              <a:buChar char="○"/>
            </a:pPr>
            <a:r>
              <a:rPr lang="en"/>
              <a:t>Advantage of the adversary should be exponentially small, based on the security parameters of the algorithm</a:t>
            </a:r>
            <a:endParaRPr/>
          </a:p>
          <a:p>
            <a:pPr marL="914400" lvl="1" indent="-317500" algn="l" rtl="0">
              <a:spcBef>
                <a:spcPts val="0"/>
              </a:spcBef>
              <a:spcAft>
                <a:spcPts val="0"/>
              </a:spcAft>
              <a:buSzPts val="1400"/>
              <a:buChar char="○"/>
            </a:pPr>
            <a:r>
              <a:rPr lang="en"/>
              <a:t>Example: For an encryption scheme with a </a:t>
            </a:r>
            <a:r>
              <a:rPr lang="en" i="1"/>
              <a:t>k</a:t>
            </a:r>
            <a:r>
              <a:rPr lang="en"/>
              <a:t>-bit key, the advantage should be </a:t>
            </a:r>
            <a:r>
              <a:rPr lang="en" i="1"/>
              <a:t>O</a:t>
            </a:r>
            <a:r>
              <a:rPr lang="en"/>
              <a:t>(1/2</a:t>
            </a:r>
            <a:r>
              <a:rPr lang="en" i="1" baseline="30000"/>
              <a:t>k</a:t>
            </a:r>
            <a:r>
              <a:rPr lang="en"/>
              <a:t>)</a:t>
            </a:r>
            <a:endParaRPr/>
          </a:p>
          <a:p>
            <a:pPr marL="457200" lvl="0" indent="-342900" algn="l" rtl="0">
              <a:spcBef>
                <a:spcPts val="0"/>
              </a:spcBef>
              <a:spcAft>
                <a:spcPts val="0"/>
              </a:spcAft>
              <a:buSzPts val="1800"/>
              <a:buChar char="●"/>
            </a:pPr>
            <a:r>
              <a:rPr lang="en"/>
              <a:t>Defining negligibility practically:</a:t>
            </a:r>
            <a:endParaRPr/>
          </a:p>
          <a:p>
            <a:pPr marL="914400" lvl="1" indent="-317500" algn="l" rtl="0">
              <a:spcBef>
                <a:spcPts val="0"/>
              </a:spcBef>
              <a:spcAft>
                <a:spcPts val="0"/>
              </a:spcAft>
              <a:buSzPts val="1400"/>
              <a:buChar char="○"/>
            </a:pPr>
            <a:r>
              <a:rPr lang="en"/>
              <a:t>A 1/2</a:t>
            </a:r>
            <a:r>
              <a:rPr lang="en" baseline="30000"/>
              <a:t>128</a:t>
            </a:r>
            <a:r>
              <a:rPr lang="en"/>
              <a:t> probability is completely inconceivable</a:t>
            </a:r>
            <a:endParaRPr/>
          </a:p>
          <a:p>
            <a:pPr marL="914400" lvl="1" indent="-317500" algn="l" rtl="0">
              <a:spcBef>
                <a:spcPts val="0"/>
              </a:spcBef>
              <a:spcAft>
                <a:spcPts val="0"/>
              </a:spcAft>
              <a:buSzPts val="1400"/>
              <a:buChar char="○"/>
            </a:pPr>
            <a:r>
              <a:rPr lang="en"/>
              <a:t>A 1/2</a:t>
            </a:r>
            <a:r>
              <a:rPr lang="en" baseline="30000"/>
              <a:t>20</a:t>
            </a:r>
            <a:r>
              <a:rPr lang="en"/>
              <a:t> probability is fairly likely</a:t>
            </a:r>
            <a:endParaRPr/>
          </a:p>
          <a:p>
            <a:pPr marL="1371600" lvl="2" indent="-317500" algn="l" rtl="0">
              <a:spcBef>
                <a:spcPts val="0"/>
              </a:spcBef>
              <a:spcAft>
                <a:spcPts val="0"/>
              </a:spcAft>
              <a:buSzPts val="1400"/>
              <a:buChar char="■"/>
            </a:pPr>
            <a:r>
              <a:rPr lang="en"/>
              <a:t>“One in a million events happen every day in New York City”</a:t>
            </a:r>
            <a:endParaRPr/>
          </a:p>
          <a:p>
            <a:pPr marL="914400" lvl="1" indent="-317500" algn="l" rtl="0">
              <a:spcBef>
                <a:spcPts val="0"/>
              </a:spcBef>
              <a:spcAft>
                <a:spcPts val="0"/>
              </a:spcAft>
              <a:buSzPts val="1400"/>
              <a:buChar char="○"/>
            </a:pPr>
            <a:r>
              <a:rPr lang="en"/>
              <a:t>In between these extremes, it can be messy</a:t>
            </a:r>
            <a:endParaRPr/>
          </a:p>
          <a:p>
            <a:pPr marL="1371600" lvl="2" indent="-317500" algn="l" rtl="0">
              <a:spcBef>
                <a:spcPts val="0"/>
              </a:spcBef>
              <a:spcAft>
                <a:spcPts val="0"/>
              </a:spcAft>
              <a:buSzPts val="1400"/>
              <a:buChar char="■"/>
            </a:pPr>
            <a:r>
              <a:rPr lang="en"/>
              <a:t>Different algorithms run faster or slower and have their own security parameters</a:t>
            </a:r>
            <a:endParaRPr/>
          </a:p>
          <a:p>
            <a:pPr marL="1371600" lvl="2" indent="-317500" algn="l" rtl="0">
              <a:spcBef>
                <a:spcPts val="0"/>
              </a:spcBef>
              <a:spcAft>
                <a:spcPts val="0"/>
              </a:spcAft>
              <a:buSzPts val="1400"/>
              <a:buChar char="■"/>
            </a:pPr>
            <a:r>
              <a:rPr lang="en"/>
              <a:t>Computers get more powerful over time</a:t>
            </a:r>
            <a:endParaRPr/>
          </a:p>
          <a:p>
            <a:pPr marL="1371600" lvl="2" indent="-317500" algn="l" rtl="0">
              <a:spcBef>
                <a:spcPts val="0"/>
              </a:spcBef>
              <a:spcAft>
                <a:spcPts val="0"/>
              </a:spcAft>
              <a:buSzPts val="1400"/>
              <a:buChar char="■"/>
            </a:pPr>
            <a:r>
              <a:rPr lang="en"/>
              <a:t>Recall: Know your threat model!</a:t>
            </a:r>
            <a:endParaRPr/>
          </a:p>
          <a:p>
            <a:pPr marL="457200" lvl="0" indent="-342900" algn="l" rtl="0">
              <a:spcBef>
                <a:spcPts val="0"/>
              </a:spcBef>
              <a:spcAft>
                <a:spcPts val="0"/>
              </a:spcAft>
              <a:buSzPts val="1800"/>
              <a:buChar char="●"/>
            </a:pPr>
            <a:r>
              <a:rPr lang="en" b="1"/>
              <a:t>Takeaway</a:t>
            </a:r>
            <a:r>
              <a:rPr lang="en"/>
              <a:t>: For now, 2</a:t>
            </a:r>
            <a:r>
              <a:rPr lang="en" baseline="30000"/>
              <a:t>80</a:t>
            </a:r>
            <a:r>
              <a:rPr lang="en"/>
              <a:t> is a reasonable threshold, but this will change over time!</a:t>
            </a:r>
            <a:endParaRPr/>
          </a:p>
        </p:txBody>
      </p:sp>
      <p:sp>
        <p:nvSpPr>
          <p:cNvPr id="791" name="Google Shape;791;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9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9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9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9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9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IND-CPA: Putting it together </a:t>
            </a:r>
            <a:endParaRPr/>
          </a:p>
        </p:txBody>
      </p:sp>
      <p:sp>
        <p:nvSpPr>
          <p:cNvPr id="797" name="Google Shape;797;p77"/>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8" name="Google Shape;798;p77"/>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99" name="Google Shape;799;p77"/>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800" name="Google Shape;800;p77"/>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01" name="Google Shape;801;p77"/>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802" name="Google Shape;802;p77"/>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803" name="Google Shape;803;p77"/>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7"/>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805" name="Google Shape;805;p77"/>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806" name="Google Shape;806;p77"/>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807" name="Google Shape;807;p77"/>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808" name="Google Shape;808;p77"/>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09" name="Google Shape;809;p77"/>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810" name="Google Shape;810;p77"/>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811" name="Google Shape;811;p77"/>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812" name="Google Shape;812;p77"/>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13" name="Google Shape;813;p77"/>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814" name="Google Shape;814;p77"/>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815" name="Google Shape;815;p77"/>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816" name="Google Shape;816;p77"/>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817" name="Google Shape;817;p77"/>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818" name="Google Shape;818;p77"/>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819" name="Google Shape;819;p77"/>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820" name="Google Shape;82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
        <p:nvSpPr>
          <p:cNvPr id="821" name="Google Shape;821;p7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85000" lnSpcReduction="10000"/>
          </a:bodyPr>
          <a:lstStyle/>
          <a:p>
            <a:pPr marL="457200" lvl="0" indent="-325755" algn="l" rtl="0">
              <a:spcBef>
                <a:spcPts val="0"/>
              </a:spcBef>
              <a:spcAft>
                <a:spcPts val="0"/>
              </a:spcAft>
              <a:buSzPct val="100000"/>
              <a:buAutoNum type="arabicPeriod"/>
            </a:pPr>
            <a:r>
              <a:rPr lang="en"/>
              <a:t>Eve may choose plaintexts to send to Alice and receives their ciphertexts</a:t>
            </a:r>
            <a:endParaRPr/>
          </a:p>
          <a:p>
            <a:pPr marL="457200" lvl="0" indent="-325755" algn="l" rtl="0">
              <a:spcBef>
                <a:spcPts val="0"/>
              </a:spcBef>
              <a:spcAft>
                <a:spcPts val="0"/>
              </a:spcAft>
              <a:buSzPct val="1000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25755" algn="l" rtl="0">
              <a:spcBef>
                <a:spcPts val="0"/>
              </a:spcBef>
              <a:spcAft>
                <a:spcPts val="0"/>
              </a:spcAft>
              <a:buSzPct val="1000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04165" algn="l" rtl="0">
              <a:spcBef>
                <a:spcPts val="0"/>
              </a:spcBef>
              <a:spcAft>
                <a:spcPts val="0"/>
              </a:spcAft>
              <a:buSzPct val="100000"/>
              <a:buChar char="○"/>
            </a:pPr>
            <a:r>
              <a:rPr lang="en"/>
              <a:t>Alice does not tell Eve which one was encrypted!</a:t>
            </a:r>
            <a:endParaRPr/>
          </a:p>
          <a:p>
            <a:pPr marL="457200" lvl="0" indent="-325755" algn="l" rtl="0">
              <a:spcBef>
                <a:spcPts val="0"/>
              </a:spcBef>
              <a:spcAft>
                <a:spcPts val="0"/>
              </a:spcAft>
              <a:buSzPct val="100000"/>
              <a:buAutoNum type="arabicPeriod"/>
            </a:pPr>
            <a:r>
              <a:rPr lang="en"/>
              <a:t>Eve may again choose plaintexts to send to Alice and receives their ciphertexts</a:t>
            </a:r>
            <a:endParaRPr/>
          </a:p>
          <a:p>
            <a:pPr marL="457200" lvl="0" indent="-325755" algn="l" rtl="0">
              <a:spcBef>
                <a:spcPts val="0"/>
              </a:spcBef>
              <a:spcAft>
                <a:spcPts val="0"/>
              </a:spcAft>
              <a:buSzPct val="100000"/>
              <a:buAutoNum type="arabicPeriod"/>
            </a:pPr>
            <a:r>
              <a:rPr lang="en"/>
              <a:t>Eventually, Eve outputs a guess as to whether Alice encrypted </a:t>
            </a:r>
            <a:r>
              <a:rPr lang="en" i="1"/>
              <a:t>M</a:t>
            </a:r>
            <a:r>
              <a:rPr lang="en" sz="1200"/>
              <a:t>0</a:t>
            </a:r>
            <a:r>
              <a:rPr lang="en"/>
              <a:t> or </a:t>
            </a:r>
            <a:r>
              <a:rPr lang="en" i="1"/>
              <a:t>M</a:t>
            </a:r>
            <a:r>
              <a:rPr lang="en" sz="1200"/>
              <a:t>1</a:t>
            </a:r>
            <a:endParaRPr/>
          </a:p>
          <a:p>
            <a:pPr marL="0" lvl="0" indent="0" algn="l" rtl="0">
              <a:spcBef>
                <a:spcPts val="1200"/>
              </a:spcBef>
              <a:spcAft>
                <a:spcPts val="0"/>
              </a:spcAft>
              <a:buNone/>
            </a:pPr>
            <a:endParaRPr/>
          </a:p>
          <a:p>
            <a:pPr marL="457200" lvl="0" indent="-325755" algn="l" rtl="0">
              <a:spcBef>
                <a:spcPts val="1200"/>
              </a:spcBef>
              <a:spcAft>
                <a:spcPts val="0"/>
              </a:spcAft>
              <a:buSzPct val="100000"/>
              <a:buChar char="●"/>
            </a:pPr>
            <a:r>
              <a:rPr lang="en"/>
              <a:t>An encryption scheme is IND-CPA secure if for all polynomial time attackers Eve:</a:t>
            </a:r>
            <a:endParaRPr/>
          </a:p>
          <a:p>
            <a:pPr marL="914400" lvl="1" indent="-304165" algn="l" rtl="0">
              <a:spcBef>
                <a:spcPts val="0"/>
              </a:spcBef>
              <a:spcAft>
                <a:spcPts val="0"/>
              </a:spcAft>
              <a:buSzPct val="100000"/>
              <a:buChar char="○"/>
            </a:pPr>
            <a:r>
              <a:rPr lang="en"/>
              <a:t>Eve can win with probability ≤ 1/2 + Ɛ, where Ɛ is </a:t>
            </a:r>
            <a:r>
              <a:rPr lang="en" i="1"/>
              <a:t>negligible.</a:t>
            </a:r>
            <a:endParaRPr/>
          </a:p>
        </p:txBody>
      </p:sp>
      <p:pic>
        <p:nvPicPr>
          <p:cNvPr id="822" name="Google Shape;822;p77"/>
          <p:cNvPicPr preferRelativeResize="0"/>
          <p:nvPr/>
        </p:nvPicPr>
        <p:blipFill>
          <a:blip r:embed="rId3">
            <a:alphaModFix/>
          </a:blip>
          <a:stretch>
            <a:fillRect/>
          </a:stretch>
        </p:blipFill>
        <p:spPr>
          <a:xfrm>
            <a:off x="4601699" y="3275462"/>
            <a:ext cx="828900" cy="770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78"/>
          <p:cNvPicPr preferRelativeResize="0"/>
          <p:nvPr/>
        </p:nvPicPr>
        <p:blipFill rotWithShape="1">
          <a:blip r:embed="rId3">
            <a:alphaModFix/>
          </a:blip>
          <a:srcRect r="2095" b="9041"/>
          <a:stretch/>
        </p:blipFill>
        <p:spPr>
          <a:xfrm>
            <a:off x="3152737" y="2719850"/>
            <a:ext cx="2838526" cy="1860600"/>
          </a:xfrm>
          <a:prstGeom prst="rect">
            <a:avLst/>
          </a:prstGeom>
          <a:noFill/>
          <a:ln>
            <a:noFill/>
          </a:ln>
        </p:spPr>
      </p:pic>
      <p:sp>
        <p:nvSpPr>
          <p:cNvPr id="828" name="Google Shape;828;p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Brief History of Cryptography</a:t>
            </a:r>
            <a:endParaRPr/>
          </a:p>
        </p:txBody>
      </p:sp>
      <p:sp>
        <p:nvSpPr>
          <p:cNvPr id="829" name="Google Shape;82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
        <p:nvSpPr>
          <p:cNvPr id="830" name="Google Shape;830;p78"/>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a:solidFill>
                  <a:srgbClr val="000000"/>
                </a:solidFill>
              </a:rPr>
              <a:t>Textbook Chapter </a:t>
            </a:r>
            <a:r>
              <a:rPr lang="en"/>
              <a:t>5.2</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cryptography?</a:t>
            </a:r>
            <a:endParaRPr/>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321" name="Google Shape;321;p41"/>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a:solidFill>
                  <a:srgbClr val="000000"/>
                </a:solidFill>
              </a:rPr>
              <a:t>Textbook Chapter </a:t>
            </a:r>
            <a:r>
              <a:rPr lang="en"/>
              <a:t>5.1</a:t>
            </a:r>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34"/>
        <p:cNvGrpSpPr/>
        <p:nvPr/>
      </p:nvGrpSpPr>
      <p:grpSpPr>
        <a:xfrm>
          <a:off x="0" y="0"/>
          <a:ext cx="0" cy="0"/>
          <a:chOff x="0" y="0"/>
          <a:chExt cx="0" cy="0"/>
        </a:xfrm>
      </p:grpSpPr>
      <p:graphicFrame>
        <p:nvGraphicFramePr>
          <p:cNvPr id="835" name="Google Shape;835;p79"/>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r>
                        <a:rPr lang="en" sz="1200"/>
                        <a:t> = 3</a:t>
                      </a:r>
                      <a:endParaRPr sz="1200"/>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R</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G</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J</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
        <p:nvSpPr>
          <p:cNvPr id="836" name="Google Shape;83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Caesar Cipher</a:t>
            </a:r>
            <a:endParaRPr/>
          </a:p>
        </p:txBody>
      </p:sp>
      <p:sp>
        <p:nvSpPr>
          <p:cNvPr id="837" name="Google Shape;837;p79"/>
          <p:cNvSpPr txBox="1">
            <a:spLocks noGrp="1"/>
          </p:cNvSpPr>
          <p:nvPr>
            <p:ph type="body" idx="1"/>
          </p:nvPr>
        </p:nvSpPr>
        <p:spPr>
          <a:xfrm>
            <a:off x="198500" y="1246825"/>
            <a:ext cx="55311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earliest cryptographic schemes was the </a:t>
            </a:r>
            <a:r>
              <a:rPr lang="en" b="1"/>
              <a:t>Caesar cipher</a:t>
            </a:r>
            <a:endParaRPr/>
          </a:p>
          <a:p>
            <a:pPr marL="914400" lvl="1" indent="-317500" algn="l" rtl="0">
              <a:spcBef>
                <a:spcPts val="0"/>
              </a:spcBef>
              <a:spcAft>
                <a:spcPts val="0"/>
              </a:spcAft>
              <a:buSzPts val="1400"/>
              <a:buChar char="○"/>
            </a:pPr>
            <a:r>
              <a:rPr lang="en"/>
              <a:t>Used by Julius Caesar over 2,000 years ago</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a key </a:t>
            </a:r>
            <a:r>
              <a:rPr lang="en" i="1"/>
              <a:t>K</a:t>
            </a:r>
            <a:r>
              <a:rPr lang="en"/>
              <a:t> randomly between 0 and 25</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Replace each letter in </a:t>
            </a:r>
            <a:r>
              <a:rPr lang="en" i="1"/>
              <a:t>M</a:t>
            </a:r>
            <a:r>
              <a:rPr lang="en"/>
              <a:t> with the letter </a:t>
            </a:r>
            <a:r>
              <a:rPr lang="en" i="1"/>
              <a:t>K</a:t>
            </a:r>
            <a:r>
              <a:rPr lang="en"/>
              <a:t> positions later in the alphabet</a:t>
            </a:r>
            <a:endParaRPr/>
          </a:p>
          <a:p>
            <a:pPr marL="914400" lvl="1" indent="-317500" algn="l" rtl="0">
              <a:spcBef>
                <a:spcPts val="0"/>
              </a:spcBef>
              <a:spcAft>
                <a:spcPts val="0"/>
              </a:spcAft>
              <a:buSzPts val="1400"/>
              <a:buChar char="○"/>
            </a:pPr>
            <a:r>
              <a:rPr lang="en"/>
              <a:t>If </a:t>
            </a:r>
            <a:r>
              <a:rPr lang="en" i="1"/>
              <a:t>K</a:t>
            </a:r>
            <a:r>
              <a:rPr lang="en"/>
              <a:t> = 3, plaintext DOG becomes GRJ</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Replace each letter in </a:t>
            </a:r>
            <a:r>
              <a:rPr lang="en" i="1"/>
              <a:t>C</a:t>
            </a:r>
            <a:r>
              <a:rPr lang="en"/>
              <a:t> with the letter </a:t>
            </a:r>
            <a:r>
              <a:rPr lang="en" i="1"/>
              <a:t>K</a:t>
            </a:r>
            <a:r>
              <a:rPr lang="en"/>
              <a:t> positions earlier in the alphabet</a:t>
            </a:r>
            <a:endParaRPr/>
          </a:p>
          <a:p>
            <a:pPr marL="914400" lvl="1" indent="-317500" algn="l" rtl="0">
              <a:spcBef>
                <a:spcPts val="0"/>
              </a:spcBef>
              <a:spcAft>
                <a:spcPts val="0"/>
              </a:spcAft>
              <a:buSzPts val="1400"/>
              <a:buChar char="○"/>
            </a:pPr>
            <a:r>
              <a:rPr lang="en"/>
              <a:t>If </a:t>
            </a:r>
            <a:r>
              <a:rPr lang="en" i="1"/>
              <a:t>K</a:t>
            </a:r>
            <a:r>
              <a:rPr lang="en"/>
              <a:t> = 3, ciphertext GRJ becomes DOG</a:t>
            </a:r>
            <a:endParaRPr/>
          </a:p>
        </p:txBody>
      </p:sp>
      <p:sp>
        <p:nvSpPr>
          <p:cNvPr id="838" name="Google Shape;83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2"/>
        <p:cNvGrpSpPr/>
        <p:nvPr/>
      </p:nvGrpSpPr>
      <p:grpSpPr>
        <a:xfrm>
          <a:off x="0" y="0"/>
          <a:ext cx="0" cy="0"/>
          <a:chOff x="0" y="0"/>
          <a:chExt cx="0" cy="0"/>
        </a:xfrm>
      </p:grpSpPr>
      <p:sp>
        <p:nvSpPr>
          <p:cNvPr id="843" name="Google Shape;84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44" name="Google Shape;844;p80"/>
          <p:cNvSpPr txBox="1">
            <a:spLocks noGrp="1"/>
          </p:cNvSpPr>
          <p:nvPr>
            <p:ph type="body" idx="1"/>
          </p:nvPr>
        </p:nvSpPr>
        <p:spPr>
          <a:xfrm>
            <a:off x="198500" y="124682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a:p>
          <a:p>
            <a:pPr marL="457200" lvl="0" indent="-342900" algn="l" rtl="0">
              <a:spcBef>
                <a:spcPts val="0"/>
              </a:spcBef>
              <a:spcAft>
                <a:spcPts val="0"/>
              </a:spcAft>
              <a:buSzPts val="1800"/>
              <a:buChar char="●"/>
            </a:pPr>
            <a:r>
              <a:rPr lang="en"/>
              <a:t>If you were Eve, how would you try to break this algorithm?</a:t>
            </a:r>
            <a:endParaRPr/>
          </a:p>
          <a:p>
            <a:pPr marL="457200" lvl="0" indent="-342900" algn="l" rtl="0">
              <a:spcBef>
                <a:spcPts val="0"/>
              </a:spcBef>
              <a:spcAft>
                <a:spcPts val="0"/>
              </a:spcAft>
              <a:buSzPts val="1800"/>
              <a:buChar char="●"/>
            </a:pPr>
            <a:r>
              <a:rPr lang="en"/>
              <a:t>Brute-force attack: Try all 26 possible keys!</a:t>
            </a:r>
            <a:endParaRPr/>
          </a:p>
          <a:p>
            <a:pPr marL="457200" lvl="0" indent="-342900" algn="l" rtl="0">
              <a:spcBef>
                <a:spcPts val="0"/>
              </a:spcBef>
              <a:spcAft>
                <a:spcPts val="0"/>
              </a:spcAft>
              <a:buSzPts val="1800"/>
              <a:buChar char="●"/>
            </a:pPr>
            <a:r>
              <a:rPr lang="en"/>
              <a:t>Use existing knowledge: Assume that the message is in English</a:t>
            </a:r>
            <a:endParaRPr/>
          </a:p>
        </p:txBody>
      </p:sp>
      <p:sp>
        <p:nvSpPr>
          <p:cNvPr id="845" name="Google Shape;84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grpSp>
        <p:nvGrpSpPr>
          <p:cNvPr id="846" name="Google Shape;846;p80"/>
          <p:cNvGrpSpPr/>
          <p:nvPr/>
        </p:nvGrpSpPr>
        <p:grpSpPr>
          <a:xfrm>
            <a:off x="510125" y="2748875"/>
            <a:ext cx="7893125" cy="2124000"/>
            <a:chOff x="510125" y="2291675"/>
            <a:chExt cx="7893125" cy="2124000"/>
          </a:xfrm>
        </p:grpSpPr>
        <p:sp>
          <p:nvSpPr>
            <p:cNvPr id="847" name="Google Shape;847;p80"/>
            <p:cNvSpPr txBox="1"/>
            <p:nvPr/>
          </p:nvSpPr>
          <p:spPr>
            <a:xfrm>
              <a:off x="510125"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848" name="Google Shape;848;p80"/>
            <p:cNvSpPr txBox="1"/>
            <p:nvPr/>
          </p:nvSpPr>
          <p:spPr>
            <a:xfrm>
              <a:off x="2863000"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849" name="Google Shape;849;p80"/>
            <p:cNvSpPr txBox="1"/>
            <p:nvPr/>
          </p:nvSpPr>
          <p:spPr>
            <a:xfrm>
              <a:off x="5403250" y="229167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850" name="Google Shape;850;p80"/>
          <p:cNvSpPr/>
          <p:nvPr/>
        </p:nvSpPr>
        <p:spPr>
          <a:xfrm>
            <a:off x="570200" y="3071350"/>
            <a:ext cx="1799100" cy="2334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54"/>
        <p:cNvGrpSpPr/>
        <p:nvPr/>
      </p:nvGrpSpPr>
      <p:grpSpPr>
        <a:xfrm>
          <a:off x="0" y="0"/>
          <a:ext cx="0" cy="0"/>
          <a:chOff x="0" y="0"/>
          <a:chExt cx="0" cy="0"/>
        </a:xfrm>
      </p:grpSpPr>
      <p:sp>
        <p:nvSpPr>
          <p:cNvPr id="855" name="Google Shape;855;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56" name="Google Shape;856;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b="1"/>
          </a:p>
          <a:p>
            <a:pPr marL="457200" lvl="0" indent="-342900" algn="l" rtl="0">
              <a:spcBef>
                <a:spcPts val="0"/>
              </a:spcBef>
              <a:spcAft>
                <a:spcPts val="0"/>
              </a:spcAft>
              <a:buSzPts val="1800"/>
              <a:buChar char="●"/>
            </a:pPr>
            <a:r>
              <a:rPr lang="en"/>
              <a:t>Chosen-plaintext attack: Eve tricks Alice into encrypting plaintext of her choice</a:t>
            </a:r>
            <a:endParaRPr/>
          </a:p>
          <a:p>
            <a:pPr marL="914400" lvl="1" indent="-317500" algn="l" rtl="0">
              <a:spcBef>
                <a:spcPts val="0"/>
              </a:spcBef>
              <a:spcAft>
                <a:spcPts val="0"/>
              </a:spcAft>
              <a:buSzPts val="1400"/>
              <a:buChar char="○"/>
            </a:pPr>
            <a:r>
              <a:rPr lang="en"/>
              <a:t>Eve sends a message </a:t>
            </a:r>
            <a:r>
              <a:rPr lang="en" i="1"/>
              <a:t>M</a:t>
            </a:r>
            <a:r>
              <a:rPr lang="en"/>
              <a:t> = AAA and receives </a:t>
            </a:r>
            <a:r>
              <a:rPr lang="en" i="1"/>
              <a:t>C</a:t>
            </a:r>
            <a:r>
              <a:rPr lang="en"/>
              <a:t> = CCC</a:t>
            </a:r>
            <a:endParaRPr/>
          </a:p>
          <a:p>
            <a:pPr marL="914400" lvl="1" indent="-317500" algn="l" rtl="0">
              <a:spcBef>
                <a:spcPts val="0"/>
              </a:spcBef>
              <a:spcAft>
                <a:spcPts val="0"/>
              </a:spcAft>
              <a:buSzPts val="1400"/>
              <a:buChar char="○"/>
            </a:pPr>
            <a:r>
              <a:rPr lang="en"/>
              <a:t>Eve can deduce the key: C is 2 letters after A, so </a:t>
            </a:r>
            <a:r>
              <a:rPr lang="en" i="1"/>
              <a:t>K</a:t>
            </a:r>
            <a:r>
              <a:rPr lang="en"/>
              <a:t> = 2</a:t>
            </a:r>
            <a:endParaRPr/>
          </a:p>
          <a:p>
            <a:pPr marL="914400" lvl="1" indent="-317500" algn="l" rtl="0">
              <a:spcBef>
                <a:spcPts val="0"/>
              </a:spcBef>
              <a:spcAft>
                <a:spcPts val="0"/>
              </a:spcAft>
              <a:buSzPts val="1400"/>
              <a:buChar char="○"/>
            </a:pPr>
            <a:r>
              <a:rPr lang="en"/>
              <a:t>Eve has the key, so she can decrypt the ciphertext</a:t>
            </a:r>
            <a:endParaRPr/>
          </a:p>
        </p:txBody>
      </p:sp>
      <p:sp>
        <p:nvSpPr>
          <p:cNvPr id="857" name="Google Shape;857;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Substitution Cipher</a:t>
            </a:r>
            <a:endParaRPr/>
          </a:p>
        </p:txBody>
      </p:sp>
      <p:sp>
        <p:nvSpPr>
          <p:cNvPr id="863" name="Google Shape;863;p8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better cipher: create a mapping of each character to another character.</a:t>
            </a:r>
            <a:endParaRPr/>
          </a:p>
          <a:p>
            <a:pPr marL="914400" lvl="1" indent="-317500" algn="l" rtl="0">
              <a:spcBef>
                <a:spcPts val="0"/>
              </a:spcBef>
              <a:spcAft>
                <a:spcPts val="0"/>
              </a:spcAft>
              <a:buSzPts val="1400"/>
              <a:buChar char="○"/>
            </a:pPr>
            <a:r>
              <a:rPr lang="en"/>
              <a:t>Example: A = N, B = Q, C = L, D = Z, etc.</a:t>
            </a:r>
            <a:endParaRPr/>
          </a:p>
          <a:p>
            <a:pPr marL="914400" lvl="1" indent="-317500" algn="l" rtl="0">
              <a:spcBef>
                <a:spcPts val="0"/>
              </a:spcBef>
              <a:spcAft>
                <a:spcPts val="0"/>
              </a:spcAft>
              <a:buSzPts val="1400"/>
              <a:buChar char="○"/>
            </a:pPr>
            <a:r>
              <a:rPr lang="en"/>
              <a:t>Unlike the Caesar cipher, the shift is no longer constant!</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Generate a random, one-to-one mapping of characters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Map each letter in </a:t>
            </a:r>
            <a:r>
              <a:rPr lang="en" i="1"/>
              <a:t>M</a:t>
            </a:r>
            <a:r>
              <a:rPr lang="en"/>
              <a:t> to the output according to the mapping </a:t>
            </a:r>
            <a:r>
              <a:rPr lang="en" i="1"/>
              <a:t>K</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Map each letter in </a:t>
            </a:r>
            <a:r>
              <a:rPr lang="en" i="1"/>
              <a:t>C</a:t>
            </a:r>
            <a:r>
              <a:rPr lang="en"/>
              <a:t> to the output according to the </a:t>
            </a:r>
            <a:r>
              <a:rPr lang="en" i="1"/>
              <a:t>reverse</a:t>
            </a:r>
            <a:r>
              <a:rPr lang="en"/>
              <a:t> of the mapping </a:t>
            </a:r>
            <a:r>
              <a:rPr lang="en" i="1"/>
              <a:t>K</a:t>
            </a:r>
            <a:endParaRPr/>
          </a:p>
        </p:txBody>
      </p:sp>
      <p:sp>
        <p:nvSpPr>
          <p:cNvPr id="864" name="Google Shape;86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graphicFrame>
        <p:nvGraphicFramePr>
          <p:cNvPr id="865" name="Google Shape;865;p82"/>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Substitution Ciphers</a:t>
            </a:r>
            <a:endParaRPr/>
          </a:p>
        </p:txBody>
      </p:sp>
      <p:sp>
        <p:nvSpPr>
          <p:cNvPr id="871" name="Google Shape;871;p8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Does the brute-force attack still work?</a:t>
            </a:r>
            <a:endParaRPr/>
          </a:p>
          <a:p>
            <a:pPr marL="914400" lvl="1" indent="-317500" algn="l" rtl="0">
              <a:spcBef>
                <a:spcPts val="0"/>
              </a:spcBef>
              <a:spcAft>
                <a:spcPts val="0"/>
              </a:spcAft>
              <a:buSzPts val="1400"/>
              <a:buChar char="○"/>
            </a:pPr>
            <a:r>
              <a:rPr lang="en"/>
              <a:t>There are 26! ≈ 2</a:t>
            </a:r>
            <a:r>
              <a:rPr lang="en" baseline="30000"/>
              <a:t>88</a:t>
            </a:r>
            <a:r>
              <a:rPr lang="en"/>
              <a:t> possible mappings to try</a:t>
            </a:r>
            <a:endParaRPr/>
          </a:p>
          <a:p>
            <a:pPr marL="1371600" lvl="2" indent="-317500" algn="l" rtl="0">
              <a:spcBef>
                <a:spcPts val="0"/>
              </a:spcBef>
              <a:spcAft>
                <a:spcPts val="0"/>
              </a:spcAft>
              <a:buSzPts val="1400"/>
              <a:buChar char="■"/>
            </a:pPr>
            <a:r>
              <a:rPr lang="en"/>
              <a:t>Too much for most modern computers… for now</a:t>
            </a:r>
            <a:endParaRPr/>
          </a:p>
          <a:p>
            <a:pPr marL="457200" lvl="0" indent="-342900" algn="l" rtl="0">
              <a:spcBef>
                <a:spcPts val="0"/>
              </a:spcBef>
              <a:spcAft>
                <a:spcPts val="0"/>
              </a:spcAft>
              <a:buSzPts val="1800"/>
              <a:buChar char="●"/>
            </a:pPr>
            <a:r>
              <a:rPr lang="en"/>
              <a:t>How about the chosen-plaintext attack?</a:t>
            </a:r>
            <a:endParaRPr/>
          </a:p>
          <a:p>
            <a:pPr marL="914400" lvl="1" indent="-317500" algn="l" rtl="0">
              <a:spcBef>
                <a:spcPts val="0"/>
              </a:spcBef>
              <a:spcAft>
                <a:spcPts val="0"/>
              </a:spcAft>
              <a:buSzPts val="1400"/>
              <a:buChar char="○"/>
            </a:pPr>
            <a:r>
              <a:rPr lang="en"/>
              <a:t>Trick Alice into encrypting ABCDEFGHIJKLMNOPQRSTUVWXYZ, and you’ll get the whole mapping!</a:t>
            </a:r>
            <a:endParaRPr/>
          </a:p>
          <a:p>
            <a:pPr marL="457200" lvl="0" indent="-342900" algn="l" rtl="0">
              <a:spcBef>
                <a:spcPts val="0"/>
              </a:spcBef>
              <a:spcAft>
                <a:spcPts val="0"/>
              </a:spcAft>
              <a:buSzPts val="1800"/>
              <a:buChar char="●"/>
            </a:pPr>
            <a:r>
              <a:rPr lang="en"/>
              <a:t>Another strategy: </a:t>
            </a:r>
            <a:r>
              <a:rPr lang="en" i="1"/>
              <a:t>cryptanalysis</a:t>
            </a:r>
            <a:endParaRPr/>
          </a:p>
          <a:p>
            <a:pPr marL="914400" lvl="1" indent="-317500" algn="l" rtl="0">
              <a:spcBef>
                <a:spcPts val="0"/>
              </a:spcBef>
              <a:spcAft>
                <a:spcPts val="0"/>
              </a:spcAft>
              <a:buSzPts val="1400"/>
              <a:buChar char="○"/>
            </a:pPr>
            <a:r>
              <a:rPr lang="en"/>
              <a:t>The most common english letters in text are</a:t>
            </a:r>
            <a:br>
              <a:rPr lang="en"/>
            </a:br>
            <a:r>
              <a:rPr lang="en"/>
              <a:t>E, T, A, O, I, N</a:t>
            </a:r>
            <a:endParaRPr/>
          </a:p>
        </p:txBody>
      </p:sp>
      <p:sp>
        <p:nvSpPr>
          <p:cNvPr id="872" name="Google Shape;87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graphicFrame>
        <p:nvGraphicFramePr>
          <p:cNvPr id="873" name="Google Shape;873;p83"/>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77"/>
        <p:cNvGrpSpPr/>
        <p:nvPr/>
      </p:nvGrpSpPr>
      <p:grpSpPr>
        <a:xfrm>
          <a:off x="0" y="0"/>
          <a:ext cx="0" cy="0"/>
          <a:chOff x="0" y="0"/>
          <a:chExt cx="0" cy="0"/>
        </a:xfrm>
      </p:grpSpPr>
      <p:sp>
        <p:nvSpPr>
          <p:cNvPr id="878" name="Google Shape;878;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Takeaways</a:t>
            </a:r>
            <a:endParaRPr/>
          </a:p>
        </p:txBody>
      </p:sp>
      <p:sp>
        <p:nvSpPr>
          <p:cNvPr id="879" name="Google Shape;879;p8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Cryptography started with paper-and-pencil algorithms (Caesar cipher)</a:t>
            </a:r>
            <a:endParaRPr/>
          </a:p>
          <a:p>
            <a:pPr marL="457200" lvl="0" indent="-342900" algn="l" rtl="0">
              <a:spcBef>
                <a:spcPts val="0"/>
              </a:spcBef>
              <a:spcAft>
                <a:spcPts val="0"/>
              </a:spcAft>
              <a:buSzPts val="1800"/>
              <a:buChar char="●"/>
            </a:pPr>
            <a:r>
              <a:rPr lang="en"/>
              <a:t>Then cryptography moved to machines (Enigma)</a:t>
            </a:r>
            <a:endParaRPr/>
          </a:p>
          <a:p>
            <a:pPr marL="457200" lvl="0" indent="-342900" algn="l" rtl="0">
              <a:spcBef>
                <a:spcPts val="0"/>
              </a:spcBef>
              <a:spcAft>
                <a:spcPts val="0"/>
              </a:spcAft>
              <a:buSzPts val="1800"/>
              <a:buChar char="●"/>
            </a:pPr>
            <a:r>
              <a:rPr lang="en"/>
              <a:t>Finally, cryptography moved to computers (which we’re about to study)</a:t>
            </a:r>
            <a:endParaRPr/>
          </a:p>
          <a:p>
            <a:pPr marL="457200" lvl="0" indent="-342900" algn="l" rtl="0">
              <a:spcBef>
                <a:spcPts val="0"/>
              </a:spcBef>
              <a:spcAft>
                <a:spcPts val="0"/>
              </a:spcAft>
              <a:buSzPts val="1800"/>
              <a:buChar char="●"/>
            </a:pPr>
            <a:r>
              <a:rPr lang="en"/>
              <a:t>Hopefully you gained some intuition for some of the cryptographic definitions</a:t>
            </a:r>
            <a:endParaRPr/>
          </a:p>
        </p:txBody>
      </p:sp>
      <p:sp>
        <p:nvSpPr>
          <p:cNvPr id="880" name="Google Shape;88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pic>
        <p:nvPicPr>
          <p:cNvPr id="881" name="Google Shape;881;p84"/>
          <p:cNvPicPr preferRelativeResize="0"/>
          <p:nvPr/>
        </p:nvPicPr>
        <p:blipFill rotWithShape="1">
          <a:blip r:embed="rId3">
            <a:alphaModFix/>
          </a:blip>
          <a:srcRect t="9214"/>
          <a:stretch/>
        </p:blipFill>
        <p:spPr>
          <a:xfrm>
            <a:off x="2900624" y="2833550"/>
            <a:ext cx="2924743" cy="2128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85"/>
        <p:cNvGrpSpPr/>
        <p:nvPr/>
      </p:nvGrpSpPr>
      <p:grpSpPr>
        <a:xfrm>
          <a:off x="0" y="0"/>
          <a:ext cx="0" cy="0"/>
          <a:chOff x="0" y="0"/>
          <a:chExt cx="0" cy="0"/>
        </a:xfrm>
      </p:grpSpPr>
      <p:sp>
        <p:nvSpPr>
          <p:cNvPr id="886" name="Google Shape;886;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887" name="Google Shape;887;p8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mechanical encryption machine used by the Germans in WWII</a:t>
            </a:r>
            <a:endParaRPr/>
          </a:p>
        </p:txBody>
      </p:sp>
      <p:sp>
        <p:nvSpPr>
          <p:cNvPr id="888" name="Google Shape;88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pic>
        <p:nvPicPr>
          <p:cNvPr id="889" name="Google Shape;889;p85"/>
          <p:cNvPicPr preferRelativeResize="0"/>
          <p:nvPr/>
        </p:nvPicPr>
        <p:blipFill>
          <a:blip r:embed="rId3">
            <a:alphaModFix/>
          </a:blip>
          <a:stretch>
            <a:fillRect/>
          </a:stretch>
        </p:blipFill>
        <p:spPr>
          <a:xfrm>
            <a:off x="5617775" y="1838800"/>
            <a:ext cx="2314508" cy="3086975"/>
          </a:xfrm>
          <a:prstGeom prst="rect">
            <a:avLst/>
          </a:prstGeom>
          <a:noFill/>
          <a:ln>
            <a:noFill/>
          </a:ln>
        </p:spPr>
      </p:pic>
      <p:grpSp>
        <p:nvGrpSpPr>
          <p:cNvPr id="890" name="Google Shape;890;p85"/>
          <p:cNvGrpSpPr/>
          <p:nvPr/>
        </p:nvGrpSpPr>
        <p:grpSpPr>
          <a:xfrm>
            <a:off x="641350" y="1865324"/>
            <a:ext cx="4429875" cy="3033926"/>
            <a:chOff x="641350" y="1865324"/>
            <a:chExt cx="4429875" cy="3033926"/>
          </a:xfrm>
        </p:grpSpPr>
        <p:pic>
          <p:nvPicPr>
            <p:cNvPr id="891" name="Google Shape;891;p85"/>
            <p:cNvPicPr preferRelativeResize="0"/>
            <p:nvPr/>
          </p:nvPicPr>
          <p:blipFill>
            <a:blip r:embed="rId4">
              <a:alphaModFix/>
            </a:blip>
            <a:stretch>
              <a:fillRect/>
            </a:stretch>
          </p:blipFill>
          <p:spPr>
            <a:xfrm>
              <a:off x="2287825" y="1865324"/>
              <a:ext cx="2783400" cy="3033926"/>
            </a:xfrm>
            <a:prstGeom prst="rect">
              <a:avLst/>
            </a:prstGeom>
            <a:noFill/>
            <a:ln>
              <a:noFill/>
            </a:ln>
          </p:spPr>
        </p:pic>
        <p:sp>
          <p:nvSpPr>
            <p:cNvPr id="892" name="Google Shape;892;p85"/>
            <p:cNvSpPr/>
            <p:nvPr/>
          </p:nvSpPr>
          <p:spPr>
            <a:xfrm>
              <a:off x="3249425" y="3967400"/>
              <a:ext cx="1769100" cy="8847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5"/>
            <p:cNvSpPr txBox="1"/>
            <p:nvPr/>
          </p:nvSpPr>
          <p:spPr>
            <a:xfrm>
              <a:off x="786725" y="4209650"/>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Plugboard</a:t>
              </a:r>
              <a:endParaRPr/>
            </a:p>
          </p:txBody>
        </p:sp>
        <p:sp>
          <p:nvSpPr>
            <p:cNvPr id="894" name="Google Shape;894;p85"/>
            <p:cNvSpPr/>
            <p:nvPr/>
          </p:nvSpPr>
          <p:spPr>
            <a:xfrm>
              <a:off x="3104050" y="3024975"/>
              <a:ext cx="995100" cy="5049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85"/>
            <p:cNvCxnSpPr>
              <a:stCxn id="893" idx="3"/>
              <a:endCxn id="892" idx="1"/>
            </p:cNvCxnSpPr>
            <p:nvPr/>
          </p:nvCxnSpPr>
          <p:spPr>
            <a:xfrm>
              <a:off x="1781825" y="4409750"/>
              <a:ext cx="1467600" cy="0"/>
            </a:xfrm>
            <a:prstGeom prst="straightConnector1">
              <a:avLst/>
            </a:prstGeom>
            <a:noFill/>
            <a:ln w="28575" cap="flat" cmpd="sng">
              <a:solidFill>
                <a:srgbClr val="E69138"/>
              </a:solidFill>
              <a:prstDash val="solid"/>
              <a:round/>
              <a:headEnd type="none" w="med" len="med"/>
              <a:tailEnd type="none" w="med" len="med"/>
            </a:ln>
          </p:spPr>
        </p:cxnSp>
        <p:sp>
          <p:nvSpPr>
            <p:cNvPr id="896" name="Google Shape;896;p85"/>
            <p:cNvSpPr txBox="1"/>
            <p:nvPr/>
          </p:nvSpPr>
          <p:spPr>
            <a:xfrm>
              <a:off x="641350" y="3077325"/>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Rotors</a:t>
              </a:r>
              <a:endParaRPr/>
            </a:p>
          </p:txBody>
        </p:sp>
        <p:cxnSp>
          <p:nvCxnSpPr>
            <p:cNvPr id="897" name="Google Shape;897;p85"/>
            <p:cNvCxnSpPr>
              <a:stCxn id="896" idx="3"/>
              <a:endCxn id="894" idx="1"/>
            </p:cNvCxnSpPr>
            <p:nvPr/>
          </p:nvCxnSpPr>
          <p:spPr>
            <a:xfrm>
              <a:off x="1636450" y="3277425"/>
              <a:ext cx="1467600" cy="0"/>
            </a:xfrm>
            <a:prstGeom prst="straightConnector1">
              <a:avLst/>
            </a:prstGeom>
            <a:noFill/>
            <a:ln w="28575" cap="flat" cmpd="sng">
              <a:solidFill>
                <a:srgbClr val="E69138"/>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Enigma Operating Principle: Rotor Machine</a:t>
            </a:r>
            <a:endParaRPr/>
          </a:p>
        </p:txBody>
      </p:sp>
      <p:sp>
        <p:nvSpPr>
          <p:cNvPr id="903" name="Google Shape;90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
        <p:nvSpPr>
          <p:cNvPr id="904" name="Google Shape;904;p8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encryption core was composed of 3 or 4 rotors</a:t>
            </a:r>
            <a:endParaRPr/>
          </a:p>
          <a:p>
            <a:pPr marL="914400" lvl="1" indent="-317500" algn="l" rtl="0">
              <a:spcBef>
                <a:spcPts val="0"/>
              </a:spcBef>
              <a:spcAft>
                <a:spcPts val="0"/>
              </a:spcAft>
              <a:buSzPts val="1400"/>
              <a:buChar char="○"/>
            </a:pPr>
            <a:r>
              <a:rPr lang="en"/>
              <a:t>Each rotor was a fixed permutation (e.g. A maps to F, B maps to Q...)</a:t>
            </a:r>
            <a:endParaRPr/>
          </a:p>
          <a:p>
            <a:pPr marL="914400" lvl="1" indent="-317500" algn="l" rtl="0">
              <a:spcBef>
                <a:spcPts val="0"/>
              </a:spcBef>
              <a:spcAft>
                <a:spcPts val="0"/>
              </a:spcAft>
              <a:buSzPts val="1400"/>
              <a:buChar char="○"/>
            </a:pPr>
            <a:r>
              <a:rPr lang="en"/>
              <a:t>And the end was a "reflector", a rotor that sent things backwards</a:t>
            </a:r>
            <a:endParaRPr/>
          </a:p>
          <a:p>
            <a:pPr marL="914400" lvl="1" indent="-317500" algn="l" rtl="0">
              <a:spcBef>
                <a:spcPts val="0"/>
              </a:spcBef>
              <a:spcAft>
                <a:spcPts val="0"/>
              </a:spcAft>
              <a:buSzPts val="1400"/>
              <a:buChar char="○"/>
            </a:pPr>
            <a:r>
              <a:rPr lang="en"/>
              <a:t>Plus a fixed-permutation plugboard</a:t>
            </a:r>
            <a:endParaRPr/>
          </a:p>
          <a:p>
            <a:pPr marL="457200" lvl="0" indent="-342900" algn="l" rtl="0">
              <a:spcBef>
                <a:spcPts val="0"/>
              </a:spcBef>
              <a:spcAft>
                <a:spcPts val="0"/>
              </a:spcAft>
              <a:buSzPts val="1800"/>
              <a:buChar char="●"/>
            </a:pPr>
            <a:r>
              <a:rPr lang="en"/>
              <a:t>A series of rotors were arranged in a sequence</a:t>
            </a:r>
            <a:endParaRPr/>
          </a:p>
          <a:p>
            <a:pPr marL="914400" lvl="1" indent="-317500" algn="l" rtl="0">
              <a:spcBef>
                <a:spcPts val="0"/>
              </a:spcBef>
              <a:spcAft>
                <a:spcPts val="0"/>
              </a:spcAft>
              <a:buSzPts val="1400"/>
              <a:buChar char="○"/>
            </a:pPr>
            <a:r>
              <a:rPr lang="en"/>
              <a:t>Each keypress would generate a current from the input to one light for the output</a:t>
            </a:r>
            <a:endParaRPr/>
          </a:p>
          <a:p>
            <a:pPr marL="914400" lvl="1" indent="-317500" algn="l" rtl="0">
              <a:spcBef>
                <a:spcPts val="0"/>
              </a:spcBef>
              <a:spcAft>
                <a:spcPts val="0"/>
              </a:spcAft>
              <a:buSzPts val="1400"/>
              <a:buChar char="○"/>
            </a:pPr>
            <a:r>
              <a:rPr lang="en"/>
              <a:t>Each keypress also advanced the first rotor</a:t>
            </a:r>
            <a:endParaRPr/>
          </a:p>
          <a:p>
            <a:pPr marL="1371600" lvl="2" indent="-317500" algn="l" rtl="0">
              <a:spcBef>
                <a:spcPts val="0"/>
              </a:spcBef>
              <a:spcAft>
                <a:spcPts val="0"/>
              </a:spcAft>
              <a:buSzPts val="1400"/>
              <a:buChar char="■"/>
            </a:pPr>
            <a:r>
              <a:rPr lang="en"/>
              <a:t>When the first rotor makes a full rotation, the second rotor advances one step</a:t>
            </a:r>
            <a:endParaRPr/>
          </a:p>
          <a:p>
            <a:pPr marL="1371600" lvl="2" indent="-317500" algn="l" rtl="0">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08"/>
        <p:cNvGrpSpPr/>
        <p:nvPr/>
      </p:nvGrpSpPr>
      <p:grpSpPr>
        <a:xfrm>
          <a:off x="0" y="0"/>
          <a:ext cx="0" cy="0"/>
          <a:chOff x="0" y="0"/>
          <a:chExt cx="0" cy="0"/>
        </a:xfrm>
      </p:grpSpPr>
      <p:sp>
        <p:nvSpPr>
          <p:cNvPr id="909" name="Google Shape;909;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0" name="Google Shape;910;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rotors, rotor orders, rotor positions, and plugboard settings</a:t>
            </a:r>
            <a:endParaRPr/>
          </a:p>
          <a:p>
            <a:pPr marL="914400" lvl="1" indent="-317500" algn="l" rtl="0">
              <a:spcBef>
                <a:spcPts val="0"/>
              </a:spcBef>
              <a:spcAft>
                <a:spcPts val="0"/>
              </a:spcAft>
              <a:buSzPts val="1400"/>
              <a:buChar char="○"/>
            </a:pPr>
            <a:r>
              <a:rPr lang="en"/>
              <a:t>158,962,555,217,826,360,000 possible keys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and 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Input the rotor settings </a:t>
            </a:r>
            <a:r>
              <a:rPr lang="en" i="1"/>
              <a:t>K</a:t>
            </a:r>
            <a:r>
              <a:rPr lang="en"/>
              <a:t> into the Enigma machine</a:t>
            </a:r>
            <a:endParaRPr/>
          </a:p>
          <a:p>
            <a:pPr marL="914400" lvl="1" indent="-317500" algn="l" rtl="0">
              <a:spcBef>
                <a:spcPts val="0"/>
              </a:spcBef>
              <a:spcAft>
                <a:spcPts val="0"/>
              </a:spcAft>
              <a:buSzPts val="1400"/>
              <a:buChar char="○"/>
            </a:pPr>
            <a:r>
              <a:rPr lang="en"/>
              <a:t>Press each letter in the input, and the lampboard will light up the corresponding output letter</a:t>
            </a:r>
            <a:endParaRPr/>
          </a:p>
          <a:p>
            <a:pPr marL="914400" lvl="1" indent="-317500" algn="l" rtl="0">
              <a:spcBef>
                <a:spcPts val="0"/>
              </a:spcBef>
              <a:spcAft>
                <a:spcPts val="0"/>
              </a:spcAft>
              <a:buSzPts val="1400"/>
              <a:buChar char="○"/>
            </a:pPr>
            <a:r>
              <a:rPr lang="en"/>
              <a:t>Encryption and decryption are the same algorithm!</a:t>
            </a:r>
            <a:endParaRPr/>
          </a:p>
          <a:p>
            <a:pPr marL="457200" lvl="0" indent="-342900" algn="l" rtl="0">
              <a:spcBef>
                <a:spcPts val="0"/>
              </a:spcBef>
              <a:spcAft>
                <a:spcPts val="0"/>
              </a:spcAft>
              <a:buSzPts val="1800"/>
              <a:buChar char="●"/>
            </a:pPr>
            <a:r>
              <a:rPr lang="en"/>
              <a:t>Germans believed that Enigma was an “unbreakable code”</a:t>
            </a:r>
            <a:endParaRPr/>
          </a:p>
        </p:txBody>
      </p:sp>
      <p:sp>
        <p:nvSpPr>
          <p:cNvPr id="911" name="Google Shape;91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pic>
        <p:nvPicPr>
          <p:cNvPr id="912" name="Google Shape;912;p87"/>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8" name="Google Shape;91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919" name="Google Shape;919;p8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a:t>Enigma has a significant weakness: a letter never maps to itself!</a:t>
            </a:r>
            <a:endParaRPr/>
          </a:p>
          <a:p>
            <a:pPr marL="914400" lvl="1" indent="-317500" algn="l" rtl="0">
              <a:spcBef>
                <a:spcPts val="0"/>
              </a:spcBef>
              <a:spcAft>
                <a:spcPts val="0"/>
              </a:spcAft>
              <a:buSzPts val="1400"/>
              <a:buChar char="○"/>
            </a:pPr>
            <a:r>
              <a:rPr lang="en"/>
              <a:t>No rotor maps a letter to itself</a:t>
            </a:r>
            <a:endParaRPr/>
          </a:p>
          <a:p>
            <a:pPr marL="914400" lvl="1" indent="-317500" algn="l" rtl="0">
              <a:spcBef>
                <a:spcPts val="0"/>
              </a:spcBef>
              <a:spcAft>
                <a:spcPts val="0"/>
              </a:spcAft>
              <a:buSzPts val="1400"/>
              <a:buChar char="○"/>
            </a:pPr>
            <a:r>
              <a:rPr lang="en"/>
              <a:t>The reflector never maps a letter to itself</a:t>
            </a:r>
            <a:endParaRPr/>
          </a:p>
          <a:p>
            <a:pPr marL="914400" lvl="1" indent="-317500" algn="l" rtl="0">
              <a:spcBef>
                <a:spcPts val="0"/>
              </a:spcBef>
              <a:spcAft>
                <a:spcPts val="0"/>
              </a:spcAft>
              <a:buSzPts val="1400"/>
              <a:buChar char="○"/>
            </a:pPr>
            <a:r>
              <a:rPr lang="en"/>
              <a:t>This property is necessary for Enigma’s mechanical system to work</a:t>
            </a:r>
            <a:endParaRPr/>
          </a:p>
          <a:p>
            <a:pPr marL="457200" lvl="0" indent="-342900" algn="l" rtl="0">
              <a:spcBef>
                <a:spcPts val="0"/>
              </a:spcBef>
              <a:spcAft>
                <a:spcPts val="0"/>
              </a:spcAft>
              <a:buSzPts val="1800"/>
              <a:buChar char="●"/>
            </a:pPr>
            <a:r>
              <a:rPr lang="en"/>
              <a:t>What pair of messages should Eve send to Alice in the challenge phase?</a:t>
            </a:r>
            <a:endParaRPr/>
          </a:p>
          <a:p>
            <a:pPr marL="914400" lvl="1" indent="-317500" algn="l" rtl="0">
              <a:spcBef>
                <a:spcPts val="0"/>
              </a:spcBef>
              <a:spcAft>
                <a:spcPts val="0"/>
              </a:spcAft>
              <a:buSzPts val="1400"/>
              <a:buChar char="○"/>
            </a:pPr>
            <a:r>
              <a:rPr lang="en"/>
              <a:t>Send </a:t>
            </a:r>
            <a:r>
              <a:rPr lang="en" i="1"/>
              <a:t>M</a:t>
            </a:r>
            <a:r>
              <a:rPr lang="en" sz="900"/>
              <a:t>0</a:t>
            </a:r>
            <a:r>
              <a:rPr lang="en"/>
              <a:t> = </a:t>
            </a:r>
            <a:r>
              <a:rPr lang="en" i="1"/>
              <a:t>A</a:t>
            </a:r>
            <a:r>
              <a:rPr lang="en" i="1" baseline="30000"/>
              <a:t>k</a:t>
            </a:r>
            <a:r>
              <a:rPr lang="en"/>
              <a:t>, </a:t>
            </a:r>
            <a:r>
              <a:rPr lang="en" i="1"/>
              <a:t>M</a:t>
            </a:r>
            <a:r>
              <a:rPr lang="en" sz="900"/>
              <a:t>1</a:t>
            </a:r>
            <a:r>
              <a:rPr lang="en"/>
              <a:t> = </a:t>
            </a:r>
            <a:r>
              <a:rPr lang="en" i="1"/>
              <a:t>B</a:t>
            </a:r>
            <a:r>
              <a:rPr lang="en" i="1" baseline="30000"/>
              <a:t>k</a:t>
            </a:r>
            <a:endParaRPr sz="900" i="1" baseline="30000"/>
          </a:p>
          <a:p>
            <a:pPr marL="914400" lvl="1" indent="-317500" algn="l" rtl="0">
              <a:spcBef>
                <a:spcPts val="0"/>
              </a:spcBef>
              <a:spcAft>
                <a:spcPts val="0"/>
              </a:spcAft>
              <a:buSzPts val="1400"/>
              <a:buChar char="○"/>
            </a:pPr>
            <a:r>
              <a:rPr lang="en" i="1"/>
              <a:t>M</a:t>
            </a:r>
            <a:r>
              <a:rPr lang="en" sz="900"/>
              <a:t>0</a:t>
            </a:r>
            <a:r>
              <a:rPr lang="en"/>
              <a:t> is a string of </a:t>
            </a:r>
            <a:r>
              <a:rPr lang="en" i="1"/>
              <a:t>k</a:t>
            </a:r>
            <a:r>
              <a:rPr lang="en"/>
              <a:t> 'A' characters, </a:t>
            </a:r>
            <a:r>
              <a:rPr lang="en" i="1"/>
              <a:t>M</a:t>
            </a:r>
            <a:r>
              <a:rPr lang="en" sz="900"/>
              <a:t>1</a:t>
            </a:r>
            <a:r>
              <a:rPr lang="en"/>
              <a:t> is a string of </a:t>
            </a:r>
            <a:r>
              <a:rPr lang="en" i="1"/>
              <a:t>k</a:t>
            </a:r>
            <a:r>
              <a:rPr lang="en"/>
              <a:t> 'B' characters</a:t>
            </a:r>
            <a:endParaRPr/>
          </a:p>
          <a:p>
            <a:pPr marL="457200" lvl="0" indent="-342900" algn="l" rtl="0">
              <a:spcBef>
                <a:spcPts val="0"/>
              </a:spcBef>
              <a:spcAft>
                <a:spcPts val="0"/>
              </a:spcAft>
              <a:buSzPts val="1800"/>
              <a:buChar char="●"/>
            </a:pPr>
            <a:r>
              <a:rPr lang="en"/>
              <a:t>How can Eve probably know which message Alice encrypted?</a:t>
            </a:r>
            <a:endParaRPr/>
          </a:p>
          <a:p>
            <a:pPr marL="914400" lvl="1" indent="-317500" algn="l" rtl="0">
              <a:spcBef>
                <a:spcPts val="0"/>
              </a:spcBef>
              <a:spcAft>
                <a:spcPts val="0"/>
              </a:spcAft>
              <a:buSzPts val="1400"/>
              <a:buChar char="○"/>
            </a:pPr>
            <a:r>
              <a:rPr lang="en"/>
              <a:t>If there are no 'A' characters, it was </a:t>
            </a:r>
            <a:r>
              <a:rPr lang="en" i="1"/>
              <a:t>M</a:t>
            </a:r>
            <a:r>
              <a:rPr lang="en" sz="900"/>
              <a:t>0</a:t>
            </a:r>
            <a:endParaRPr sz="900"/>
          </a:p>
          <a:p>
            <a:pPr marL="914400" lvl="1" indent="-317500" algn="l" rtl="0">
              <a:spcBef>
                <a:spcPts val="0"/>
              </a:spcBef>
              <a:spcAft>
                <a:spcPts val="0"/>
              </a:spcAft>
              <a:buSzPts val="1400"/>
              <a:buChar char="○"/>
            </a:pPr>
            <a:r>
              <a:rPr lang="en"/>
              <a:t>If there are no 'B' characters, it was </a:t>
            </a:r>
            <a:r>
              <a:rPr lang="en" i="1"/>
              <a:t>M</a:t>
            </a:r>
            <a:r>
              <a:rPr lang="en" sz="900"/>
              <a:t>1</a:t>
            </a:r>
            <a:endParaRPr sz="900"/>
          </a:p>
        </p:txBody>
      </p:sp>
      <p:sp>
        <p:nvSpPr>
          <p:cNvPr id="920" name="Google Shape;920;p8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8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22" name="Google Shape;922;p8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23" name="Google Shape;923;p8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24" name="Google Shape;924;p8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925" name="Google Shape;925;p8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26" name="Google Shape;926;p88"/>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928" name="Google Shape;928;p8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929" name="Google Shape;929;p8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0" name="Google Shape;930;p8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931" name="Google Shape;931;p88"/>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2" name="Google Shape;932;p88"/>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933" name="Google Shape;933;p88"/>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4" name="Google Shape;934;p88"/>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35" name="Google Shape;935;p88"/>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6" name="Google Shape;936;p88"/>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937" name="Google Shape;937;p88"/>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938" name="Google Shape;938;p88"/>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939" name="Google Shape;939;p8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940" name="Google Shape;940;p8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941" name="Google Shape;941;p88"/>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42" name="Google Shape;942;p88"/>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cryptography?</a:t>
            </a:r>
            <a:endParaRPr/>
          </a:p>
        </p:txBody>
      </p:sp>
      <p:sp>
        <p:nvSpPr>
          <p:cNvPr id="327" name="Google Shape;327;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Older definition: The study of secure communication over insecure channels</a:t>
            </a:r>
            <a:endParaRPr dirty="0"/>
          </a:p>
          <a:p>
            <a:pPr marL="457200" lvl="0" indent="-342900" algn="l" rtl="0">
              <a:spcBef>
                <a:spcPts val="0"/>
              </a:spcBef>
              <a:spcAft>
                <a:spcPts val="0"/>
              </a:spcAft>
              <a:buSzPts val="1800"/>
              <a:buChar char="●"/>
            </a:pPr>
            <a:r>
              <a:rPr lang="en" dirty="0"/>
              <a:t>Newer definition: Provide rigorous guarantees on the security of data and computation in the presence of an attacker</a:t>
            </a:r>
            <a:endParaRPr dirty="0"/>
          </a:p>
          <a:p>
            <a:pPr marL="914400" lvl="1" indent="-317500" algn="l" rtl="0">
              <a:spcBef>
                <a:spcPts val="0"/>
              </a:spcBef>
              <a:spcAft>
                <a:spcPts val="0"/>
              </a:spcAft>
              <a:buSzPts val="1400"/>
              <a:buChar char="○"/>
            </a:pPr>
            <a:r>
              <a:rPr lang="en" dirty="0"/>
              <a:t>Not just </a:t>
            </a:r>
            <a:r>
              <a:rPr lang="en" i="1" dirty="0"/>
              <a:t>confidentiality</a:t>
            </a:r>
            <a:r>
              <a:rPr lang="en" dirty="0"/>
              <a:t> but also </a:t>
            </a:r>
            <a:r>
              <a:rPr lang="en" i="1" dirty="0"/>
              <a:t>integrity</a:t>
            </a:r>
            <a:r>
              <a:rPr lang="en" dirty="0"/>
              <a:t> and </a:t>
            </a:r>
            <a:r>
              <a:rPr lang="en" i="1" dirty="0"/>
              <a:t>authenticity</a:t>
            </a:r>
            <a:r>
              <a:rPr lang="en" dirty="0"/>
              <a:t> (we’ll see these definitions today)</a:t>
            </a:r>
            <a:endParaRPr dirty="0"/>
          </a:p>
          <a:p>
            <a:pPr marL="457200" lvl="0" indent="-342900" algn="l" rtl="0">
              <a:spcBef>
                <a:spcPts val="0"/>
              </a:spcBef>
              <a:spcAft>
                <a:spcPts val="0"/>
              </a:spcAft>
              <a:buSzPts val="1800"/>
              <a:buChar char="●"/>
            </a:pPr>
            <a:r>
              <a:rPr lang="en" dirty="0"/>
              <a:t>Modern cryptography involves a lot of math</a:t>
            </a:r>
            <a:endParaRPr dirty="0"/>
          </a:p>
        </p:txBody>
      </p:sp>
      <p:sp>
        <p:nvSpPr>
          <p:cNvPr id="328" name="Google Shape;32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46"/>
        <p:cNvGrpSpPr/>
        <p:nvPr/>
      </p:nvGrpSpPr>
      <p:grpSpPr>
        <a:xfrm>
          <a:off x="0" y="0"/>
          <a:ext cx="0" cy="0"/>
          <a:chOff x="0" y="0"/>
          <a:chExt cx="0" cy="0"/>
        </a:xfrm>
      </p:grpSpPr>
      <p:sp>
        <p:nvSpPr>
          <p:cNvPr id="947" name="Google Shape;947;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Cryptography by Machines: Attack on Enigma</a:t>
            </a:r>
            <a:endParaRPr/>
          </a:p>
          <a:p>
            <a:pPr marL="0" lvl="0" indent="0" algn="l" rtl="0">
              <a:spcBef>
                <a:spcPts val="0"/>
              </a:spcBef>
              <a:spcAft>
                <a:spcPts val="0"/>
              </a:spcAft>
              <a:buNone/>
            </a:pPr>
            <a:endParaRPr/>
          </a:p>
        </p:txBody>
      </p:sp>
      <p:sp>
        <p:nvSpPr>
          <p:cNvPr id="948" name="Google Shape;948;p89"/>
          <p:cNvSpPr txBox="1">
            <a:spLocks noGrp="1"/>
          </p:cNvSpPr>
          <p:nvPr>
            <p:ph type="body" idx="1"/>
          </p:nvPr>
        </p:nvSpPr>
        <p:spPr>
          <a:xfrm>
            <a:off x="198500" y="1246825"/>
            <a:ext cx="61077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Polish and British cryptographers built BOMBE, a machine to brute-force Enigma keys</a:t>
            </a:r>
            <a:endParaRPr/>
          </a:p>
          <a:p>
            <a:pPr marL="457200" lvl="0" indent="-342900" algn="l" rtl="0">
              <a:spcBef>
                <a:spcPts val="0"/>
              </a:spcBef>
              <a:spcAft>
                <a:spcPts val="0"/>
              </a:spcAft>
              <a:buSzPts val="1800"/>
              <a:buChar char="●"/>
            </a:pPr>
            <a:r>
              <a:rPr lang="en"/>
              <a:t>Why was Enigma breakable?</a:t>
            </a:r>
            <a:endParaRPr/>
          </a:p>
          <a:p>
            <a:pPr marL="914400" lvl="1" indent="-317500" algn="l" rtl="0">
              <a:spcBef>
                <a:spcPts val="0"/>
              </a:spcBef>
              <a:spcAft>
                <a:spcPts val="0"/>
              </a:spcAft>
              <a:buSzPts val="1400"/>
              <a:buChar char="○"/>
            </a:pPr>
            <a:r>
              <a:rPr lang="en"/>
              <a:t>Kerckhoff’s principle: The Allies stole Enigma machines, so they knew the algorithm</a:t>
            </a:r>
            <a:endParaRPr/>
          </a:p>
          <a:p>
            <a:pPr marL="914400" lvl="1" indent="-317500" algn="l" rtl="0">
              <a:spcBef>
                <a:spcPts val="0"/>
              </a:spcBef>
              <a:spcAft>
                <a:spcPts val="0"/>
              </a:spcAft>
              <a:buSzPts val="1400"/>
              <a:buChar char="○"/>
            </a:pPr>
            <a:r>
              <a:rPr lang="en"/>
              <a:t>Known plaintext attacks: the Germans often sent predictable messages (e.g. the weather report every morning)</a:t>
            </a:r>
            <a:endParaRPr/>
          </a:p>
          <a:p>
            <a:pPr marL="914400" lvl="1" indent="-317500" algn="l" rtl="0">
              <a:spcBef>
                <a:spcPts val="0"/>
              </a:spcBef>
              <a:spcAft>
                <a:spcPts val="0"/>
              </a:spcAft>
              <a:buSzPts val="1400"/>
              <a:buChar char="○"/>
            </a:pPr>
            <a:r>
              <a:rPr lang="en"/>
              <a:t>Chosen plaintext attacks: the Allies could trick the Germans into sending a message (e.g. “newly deployed minefield”)</a:t>
            </a:r>
            <a:endParaRPr/>
          </a:p>
          <a:p>
            <a:pPr marL="914400" lvl="1" indent="-317500" algn="l" rtl="0">
              <a:spcBef>
                <a:spcPts val="0"/>
              </a:spcBef>
              <a:spcAft>
                <a:spcPts val="0"/>
              </a:spcAft>
              <a:buSzPts val="1400"/>
              <a:buChar char="○"/>
            </a:pPr>
            <a:r>
              <a:rPr lang="en"/>
              <a:t>Brute-force: BOMBE would try many keys until the correct one was found</a:t>
            </a:r>
            <a:endParaRPr/>
          </a:p>
          <a:p>
            <a:pPr marL="1371600" lvl="2" indent="-317500" algn="l" rtl="0">
              <a:spcBef>
                <a:spcPts val="0"/>
              </a:spcBef>
              <a:spcAft>
                <a:spcPts val="0"/>
              </a:spcAft>
              <a:buSzPts val="1400"/>
              <a:buChar char="■"/>
            </a:pPr>
            <a:r>
              <a:rPr lang="en"/>
              <a:t>Plus a weakness: You'd be able to try multiple keys with the same hardware configuration</a:t>
            </a:r>
            <a:endParaRPr/>
          </a:p>
        </p:txBody>
      </p:sp>
      <p:sp>
        <p:nvSpPr>
          <p:cNvPr id="949" name="Google Shape;94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pic>
        <p:nvPicPr>
          <p:cNvPr id="950" name="Google Shape;950;p89"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951" name="Google Shape;951;p89"/>
          <p:cNvSpPr txBox="1"/>
          <p:nvPr/>
        </p:nvSpPr>
        <p:spPr>
          <a:xfrm>
            <a:off x="6435025" y="4568850"/>
            <a:ext cx="219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BOMBE machine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55"/>
        <p:cNvGrpSpPr/>
        <p:nvPr/>
      </p:nvGrpSpPr>
      <p:grpSpPr>
        <a:xfrm>
          <a:off x="0" y="0"/>
          <a:ext cx="0" cy="0"/>
          <a:chOff x="0" y="0"/>
          <a:chExt cx="0" cy="0"/>
        </a:xfrm>
      </p:grpSpPr>
      <p:sp>
        <p:nvSpPr>
          <p:cNvPr id="956" name="Google Shape;956;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Legacy of Enigma</a:t>
            </a:r>
            <a:endParaRPr/>
          </a:p>
        </p:txBody>
      </p:sp>
      <p:sp>
        <p:nvSpPr>
          <p:cNvPr id="957" name="Google Shape;957;p90"/>
          <p:cNvSpPr txBox="1">
            <a:spLocks noGrp="1"/>
          </p:cNvSpPr>
          <p:nvPr>
            <p:ph type="body" idx="1"/>
          </p:nvPr>
        </p:nvSpPr>
        <p:spPr>
          <a:xfrm>
            <a:off x="198500" y="1246825"/>
            <a:ext cx="6097200" cy="177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Alan Turing, one of the cryptographers who broke Enigma, would go on to become one of the founding fathers of computer science</a:t>
            </a:r>
            <a:endParaRPr/>
          </a:p>
          <a:p>
            <a:pPr marL="457200" lvl="0" indent="-342900" algn="l" rtl="0">
              <a:spcBef>
                <a:spcPts val="0"/>
              </a:spcBef>
              <a:spcAft>
                <a:spcPts val="0"/>
              </a:spcAft>
              <a:buSzPts val="1800"/>
              <a:buChar char="●"/>
            </a:pPr>
            <a:r>
              <a:rPr lang="en"/>
              <a:t>Most experts agree that the Allies breaking Enigma shortened the war in Europe by about a year</a:t>
            </a:r>
            <a:endParaRPr/>
          </a:p>
        </p:txBody>
      </p:sp>
      <p:sp>
        <p:nvSpPr>
          <p:cNvPr id="958" name="Google Shape;9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pic>
        <p:nvPicPr>
          <p:cNvPr id="959" name="Google Shape;959;p90"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960" name="Google Shape;960;p90"/>
          <p:cNvSpPr txBox="1"/>
          <p:nvPr/>
        </p:nvSpPr>
        <p:spPr>
          <a:xfrm>
            <a:off x="6419025" y="4375900"/>
            <a:ext cx="220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Alan Turing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64"/>
        <p:cNvGrpSpPr/>
        <p:nvPr/>
      </p:nvGrpSpPr>
      <p:grpSpPr>
        <a:xfrm>
          <a:off x="0" y="0"/>
          <a:ext cx="0" cy="0"/>
          <a:chOff x="0" y="0"/>
          <a:chExt cx="0" cy="0"/>
        </a:xfrm>
      </p:grpSpPr>
      <p:sp>
        <p:nvSpPr>
          <p:cNvPr id="965" name="Google Shape;965;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Computers</a:t>
            </a:r>
            <a:endParaRPr/>
          </a:p>
        </p:txBody>
      </p:sp>
      <p:sp>
        <p:nvSpPr>
          <p:cNvPr id="966" name="Google Shape;966;p91"/>
          <p:cNvSpPr txBox="1">
            <a:spLocks noGrp="1"/>
          </p:cNvSpPr>
          <p:nvPr>
            <p:ph type="body" idx="1"/>
          </p:nvPr>
        </p:nvSpPr>
        <p:spPr>
          <a:xfrm>
            <a:off x="198500" y="1246825"/>
            <a:ext cx="8520600" cy="206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modern era of cryptography started after WWII, with the work of Claude Shannon</a:t>
            </a:r>
            <a:endParaRPr dirty="0"/>
          </a:p>
          <a:p>
            <a:pPr marL="457200" lvl="0" indent="-342900" algn="l" rtl="0">
              <a:spcBef>
                <a:spcPts val="0"/>
              </a:spcBef>
              <a:spcAft>
                <a:spcPts val="0"/>
              </a:spcAft>
              <a:buSzPts val="1800"/>
              <a:buChar char="●"/>
            </a:pPr>
            <a:r>
              <a:rPr lang="en" dirty="0"/>
              <a:t>“New Directions in Cryptography” (1976) showed how number theory can be used in cryptography</a:t>
            </a:r>
            <a:endParaRPr dirty="0"/>
          </a:p>
          <a:p>
            <a:pPr marL="914400" lvl="1" indent="-317500" algn="l" rtl="0">
              <a:spcBef>
                <a:spcPts val="0"/>
              </a:spcBef>
              <a:spcAft>
                <a:spcPts val="0"/>
              </a:spcAft>
              <a:buSzPts val="1400"/>
              <a:buChar char="○"/>
            </a:pPr>
            <a:r>
              <a:rPr lang="en" dirty="0"/>
              <a:t>Its authors, Whitfield Diffie and Martin Hellman, won the Turing Award in 2015 for this paper</a:t>
            </a:r>
            <a:endParaRPr dirty="0"/>
          </a:p>
          <a:p>
            <a:pPr marL="457200" lvl="0" indent="-342900" algn="l" rtl="0">
              <a:spcBef>
                <a:spcPts val="0"/>
              </a:spcBef>
              <a:spcAft>
                <a:spcPts val="0"/>
              </a:spcAft>
              <a:buSzPts val="1800"/>
              <a:buChar char="●"/>
            </a:pPr>
            <a:r>
              <a:rPr lang="en" dirty="0"/>
              <a:t>This is the era of cryptography we’ll be focusing on</a:t>
            </a:r>
            <a:endParaRPr dirty="0"/>
          </a:p>
        </p:txBody>
      </p:sp>
      <p:sp>
        <p:nvSpPr>
          <p:cNvPr id="967" name="Google Shape;9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pic>
        <p:nvPicPr>
          <p:cNvPr id="968" name="Google Shape;968;p91"/>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969" name="Google Shape;969;p91"/>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970" name="Google Shape;970;p91"/>
          <p:cNvSpPr txBox="1"/>
          <p:nvPr/>
        </p:nvSpPr>
        <p:spPr>
          <a:xfrm>
            <a:off x="3526013" y="3799213"/>
            <a:ext cx="228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One of these is Diffie, and the other one is Hellman.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One-Time Pads</a:t>
            </a:r>
            <a:endParaRPr/>
          </a:p>
        </p:txBody>
      </p:sp>
      <p:sp>
        <p:nvSpPr>
          <p:cNvPr id="976" name="Google Shape;976;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pic>
        <p:nvPicPr>
          <p:cNvPr id="977" name="Google Shape;977;p92"/>
          <p:cNvPicPr preferRelativeResize="0"/>
          <p:nvPr/>
        </p:nvPicPr>
        <p:blipFill>
          <a:blip r:embed="rId3">
            <a:alphaModFix/>
          </a:blip>
          <a:stretch>
            <a:fillRect/>
          </a:stretch>
        </p:blipFill>
        <p:spPr>
          <a:xfrm>
            <a:off x="6583397" y="2115175"/>
            <a:ext cx="1973928" cy="3028325"/>
          </a:xfrm>
          <a:prstGeom prst="rect">
            <a:avLst/>
          </a:prstGeom>
          <a:noFill/>
          <a:ln>
            <a:noFill/>
          </a:ln>
        </p:spPr>
      </p:pic>
      <p:sp>
        <p:nvSpPr>
          <p:cNvPr id="978" name="Google Shape;978;p92"/>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a:solidFill>
                  <a:srgbClr val="000000"/>
                </a:solidFill>
              </a:rPr>
              <a:t>Textbook Chapter 6.2 &amp; </a:t>
            </a:r>
            <a:r>
              <a:rPr lang="en"/>
              <a:t>6.3</a:t>
            </a:r>
            <a:endParaRPr>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984" name="Google Shape;984;p93"/>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FF0000"/>
                        </a:buClr>
                        <a:buSzPts val="1600"/>
                        <a:buChar char="●"/>
                      </a:pPr>
                      <a:r>
                        <a:rPr lang="en" sz="1600">
                          <a:solidFill>
                            <a:srgbClr val="FF0000"/>
                          </a:solidFill>
                        </a:rPr>
                        <a:t>One-time pads</a:t>
                      </a:r>
                      <a:endParaRPr sz="1600"/>
                    </a:p>
                    <a:p>
                      <a:pPr marL="457200" lvl="0" indent="-330200" algn="l" rtl="0">
                        <a:spcBef>
                          <a:spcPts val="0"/>
                        </a:spcBef>
                        <a:spcAft>
                          <a:spcPts val="0"/>
                        </a:spcAft>
                        <a:buSzPts val="1600"/>
                        <a:buChar char="●"/>
                      </a:pPr>
                      <a:r>
                        <a:rPr lang="en" sz="1600"/>
                        <a:t>Block ciphers with chaining modes (e.g. AES-CBC)</a:t>
                      </a:r>
                      <a:endParaRPr sz="1600"/>
                    </a:p>
                    <a:p>
                      <a:pPr marL="457200" lvl="0" indent="-330200" algn="l" rtl="0">
                        <a:spcBef>
                          <a:spcPts val="0"/>
                        </a:spcBef>
                        <a:spcAft>
                          <a:spcPts val="0"/>
                        </a:spcAft>
                        <a:buClr>
                          <a:srgbClr val="000000"/>
                        </a:buClr>
                        <a:buSzPts val="1600"/>
                        <a:buChar char="●"/>
                      </a:pPr>
                      <a:r>
                        <a:rPr lang="en" sz="1600">
                          <a:solidFill>
                            <a:schemeClr val="dk1"/>
                          </a:solidFill>
                        </a:rPr>
                        <a:t>Stream ciphers</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Digital signatures (e.g. RSA signatures)</a:t>
                      </a:r>
                      <a:endParaRPr sz="1600"/>
                    </a:p>
                  </a:txBody>
                  <a:tcPr marL="91425" marR="91425" marT="91425" marB="91425"/>
                </a:tc>
                <a:extLst>
                  <a:ext uri="{0D108BD9-81ED-4DB2-BD59-A6C34878D82A}">
                    <a16:rowId xmlns:a16="http://schemas.microsoft.com/office/drawing/2014/main" val="10002"/>
                  </a:ext>
                </a:extLst>
              </a:tr>
            </a:tbl>
          </a:graphicData>
        </a:graphic>
      </p:graphicFrame>
      <p:sp>
        <p:nvSpPr>
          <p:cNvPr id="985" name="Google Shape;985;p9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986" name="Google Shape;986;p9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987" name="Google Shape;987;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a:t>
            </a:r>
            <a:endParaRPr/>
          </a:p>
        </p:txBody>
      </p:sp>
      <p:sp>
        <p:nvSpPr>
          <p:cNvPr id="993" name="Google Shape;99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graphicFrame>
        <p:nvGraphicFramePr>
          <p:cNvPr id="994" name="Google Shape;994;p94"/>
          <p:cNvGraphicFramePr/>
          <p:nvPr/>
        </p:nvGraphicFramePr>
        <p:xfrm>
          <a:off x="1311938" y="2267325"/>
          <a:ext cx="1308925" cy="1914024"/>
        </p:xfrm>
        <a:graphic>
          <a:graphicData uri="http://schemas.openxmlformats.org/drawingml/2006/table">
            <a:tbl>
              <a:tblPr>
                <a:noFill/>
                <a:tableStyleId>{DF68B0A8-356D-4739-86A0-293F613CF9FD}</a:tableStyleId>
              </a:tblPr>
              <a:tblGrid>
                <a:gridCol w="1308925">
                  <a:extLst>
                    <a:ext uri="{9D8B030D-6E8A-4147-A177-3AD203B41FA5}">
                      <a16:colId xmlns:a16="http://schemas.microsoft.com/office/drawing/2014/main" val="20000"/>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0 ⊕ 0 = 0</a:t>
                      </a:r>
                      <a:endParaRPr sz="1800"/>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1200"/>
                        </a:spcAft>
                        <a:buNone/>
                      </a:pPr>
                      <a:r>
                        <a:rPr lang="en" sz="1800">
                          <a:solidFill>
                            <a:schemeClr val="dk1"/>
                          </a:solidFill>
                        </a:rPr>
                        <a:t>0 ⊕ 1 = 1</a:t>
                      </a:r>
                      <a:endParaRPr sz="1800"/>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1200"/>
                        </a:spcAft>
                        <a:buNone/>
                      </a:pPr>
                      <a:r>
                        <a:rPr lang="en" sz="1800">
                          <a:solidFill>
                            <a:schemeClr val="dk1"/>
                          </a:solidFill>
                        </a:rPr>
                        <a:t>1 ⊕ 0 = 1</a:t>
                      </a:r>
                      <a:endParaRPr sz="1800"/>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1200"/>
                        </a:spcAft>
                        <a:buNone/>
                      </a:pPr>
                      <a:r>
                        <a:rPr lang="en" sz="1800">
                          <a:solidFill>
                            <a:schemeClr val="dk1"/>
                          </a:solidFill>
                        </a:rPr>
                        <a:t>1 ⊕ 1 = 0</a:t>
                      </a:r>
                      <a:endParaRPr sz="1800"/>
                    </a:p>
                  </a:txBody>
                  <a:tcPr marL="91425" marR="91425" marT="91425" marB="91425"/>
                </a:tc>
                <a:extLst>
                  <a:ext uri="{0D108BD9-81ED-4DB2-BD59-A6C34878D82A}">
                    <a16:rowId xmlns:a16="http://schemas.microsoft.com/office/drawing/2014/main" val="10003"/>
                  </a:ext>
                </a:extLst>
              </a:tr>
            </a:tbl>
          </a:graphicData>
        </a:graphic>
      </p:graphicFrame>
      <p:sp>
        <p:nvSpPr>
          <p:cNvPr id="995" name="Google Shape;995;p94"/>
          <p:cNvSpPr txBox="1"/>
          <p:nvPr/>
        </p:nvSpPr>
        <p:spPr>
          <a:xfrm>
            <a:off x="331850" y="1413375"/>
            <a:ext cx="3269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The XOR operator takes two bits and outputs one bit:</a:t>
            </a:r>
            <a:endParaRPr sz="1800"/>
          </a:p>
        </p:txBody>
      </p:sp>
      <p:sp>
        <p:nvSpPr>
          <p:cNvPr id="996" name="Google Shape;996;p94"/>
          <p:cNvSpPr txBox="1"/>
          <p:nvPr/>
        </p:nvSpPr>
        <p:spPr>
          <a:xfrm>
            <a:off x="4503700" y="1690575"/>
            <a:ext cx="377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Useful properties of XOR:</a:t>
            </a:r>
            <a:endParaRPr sz="1800"/>
          </a:p>
        </p:txBody>
      </p:sp>
      <p:graphicFrame>
        <p:nvGraphicFramePr>
          <p:cNvPr id="997" name="Google Shape;997;p94"/>
          <p:cNvGraphicFramePr/>
          <p:nvPr/>
        </p:nvGraphicFramePr>
        <p:xfrm>
          <a:off x="4503688" y="2267325"/>
          <a:ext cx="3773925" cy="2392530"/>
        </p:xfrm>
        <a:graphic>
          <a:graphicData uri="http://schemas.openxmlformats.org/drawingml/2006/table">
            <a:tbl>
              <a:tblPr>
                <a:noFill/>
                <a:tableStyleId>{DF68B0A8-356D-4739-86A0-293F613CF9FD}</a:tableStyleId>
              </a:tblPr>
              <a:tblGrid>
                <a:gridCol w="3773925">
                  <a:extLst>
                    <a:ext uri="{9D8B030D-6E8A-4147-A177-3AD203B41FA5}">
                      <a16:colId xmlns:a16="http://schemas.microsoft.com/office/drawing/2014/main" val="20000"/>
                    </a:ext>
                  </a:extLst>
                </a:gridCol>
              </a:tblGrid>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0 = x</a:t>
                      </a:r>
                      <a:endParaRPr sz="1800"/>
                    </a:p>
                  </a:txBody>
                  <a:tcPr marL="91425" marR="91425" marT="91425" marB="91425"/>
                </a:tc>
                <a:extLst>
                  <a:ext uri="{0D108BD9-81ED-4DB2-BD59-A6C34878D82A}">
                    <a16:rowId xmlns:a16="http://schemas.microsoft.com/office/drawing/2014/main" val="10000"/>
                  </a:ext>
                </a:extLst>
              </a:tr>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x = 0</a:t>
                      </a:r>
                      <a:endParaRPr sz="1800"/>
                    </a:p>
                  </a:txBody>
                  <a:tcPr marL="91425" marR="91425" marT="91425" marB="91425"/>
                </a:tc>
                <a:extLst>
                  <a:ext uri="{0D108BD9-81ED-4DB2-BD59-A6C34878D82A}">
                    <a16:rowId xmlns:a16="http://schemas.microsoft.com/office/drawing/2014/main" val="10001"/>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y ⊕ x</a:t>
                      </a:r>
                      <a:endParaRPr sz="1800"/>
                    </a:p>
                  </a:txBody>
                  <a:tcPr marL="91425" marR="91425" marT="91425" marB="91425"/>
                </a:tc>
                <a:extLst>
                  <a:ext uri="{0D108BD9-81ED-4DB2-BD59-A6C34878D82A}">
                    <a16:rowId xmlns:a16="http://schemas.microsoft.com/office/drawing/2014/main" val="10002"/>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z = x ⊕ (y ⊕ z)</a:t>
                      </a:r>
                      <a:endParaRPr sz="1800"/>
                    </a:p>
                  </a:txBody>
                  <a:tcPr marL="91425" marR="91425" marT="91425" marB="91425"/>
                </a:tc>
                <a:extLst>
                  <a:ext uri="{0D108BD9-81ED-4DB2-BD59-A6C34878D82A}">
                    <a16:rowId xmlns:a16="http://schemas.microsoft.com/office/drawing/2014/main" val="10003"/>
                  </a:ext>
                </a:extLst>
              </a:tr>
              <a:tr h="457175">
                <a:tc>
                  <a:txBody>
                    <a:bodyPr/>
                    <a:lstStyle/>
                    <a:p>
                      <a:pPr marL="514350" lvl="0" indent="0" algn="l" rtl="0">
                        <a:lnSpc>
                          <a:spcPct val="115000"/>
                        </a:lnSpc>
                        <a:spcBef>
                          <a:spcPts val="0"/>
                        </a:spcBef>
                        <a:spcAft>
                          <a:spcPts val="1200"/>
                        </a:spcAft>
                        <a:buNone/>
                      </a:pPr>
                      <a:r>
                        <a:rPr lang="en" sz="600">
                          <a:solidFill>
                            <a:schemeClr val="dk1"/>
                          </a:solidFill>
                        </a:rPr>
                        <a:t> </a:t>
                      </a:r>
                      <a:r>
                        <a:rPr lang="en" sz="1800">
                          <a:solidFill>
                            <a:schemeClr val="dk1"/>
                          </a:solidFill>
                        </a:rPr>
                        <a:t>(x ⊕ y) ⊕ x = y</a:t>
                      </a:r>
                      <a:endParaRPr sz="18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 Algebra</a:t>
            </a:r>
            <a:endParaRPr/>
          </a:p>
        </p:txBody>
      </p:sp>
      <p:sp>
        <p:nvSpPr>
          <p:cNvPr id="1003" name="Google Shape;1003;p95"/>
          <p:cNvSpPr txBox="1">
            <a:spLocks noGrp="1"/>
          </p:cNvSpPr>
          <p:nvPr>
            <p:ph type="body" idx="1"/>
          </p:nvPr>
        </p:nvSpPr>
        <p:spPr>
          <a:xfrm>
            <a:off x="198500" y="1246825"/>
            <a:ext cx="8520600" cy="1050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Algebra works on XOR too</a:t>
            </a:r>
            <a:endParaRPr/>
          </a:p>
          <a:p>
            <a:pPr marL="0" lvl="0" indent="0" algn="l" rtl="0">
              <a:spcBef>
                <a:spcPts val="1200"/>
              </a:spcBef>
              <a:spcAft>
                <a:spcPts val="1200"/>
              </a:spcAft>
              <a:buNone/>
            </a:pPr>
            <a:endParaRPr/>
          </a:p>
        </p:txBody>
      </p:sp>
      <p:sp>
        <p:nvSpPr>
          <p:cNvPr id="1004" name="Google Shape;100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graphicFrame>
        <p:nvGraphicFramePr>
          <p:cNvPr id="1005" name="Google Shape;1005;p95"/>
          <p:cNvGraphicFramePr/>
          <p:nvPr/>
        </p:nvGraphicFramePr>
        <p:xfrm>
          <a:off x="739025" y="1827450"/>
          <a:ext cx="4657100" cy="1736890"/>
        </p:xfrm>
        <a:graphic>
          <a:graphicData uri="http://schemas.openxmlformats.org/drawingml/2006/table">
            <a:tbl>
              <a:tblPr>
                <a:noFill/>
                <a:tableStyleId>{DF68B0A8-356D-4739-86A0-293F613CF9FD}</a:tableStyleId>
              </a:tblPr>
              <a:tblGrid>
                <a:gridCol w="2104900">
                  <a:extLst>
                    <a:ext uri="{9D8B030D-6E8A-4147-A177-3AD203B41FA5}">
                      <a16:colId xmlns:a16="http://schemas.microsoft.com/office/drawing/2014/main" val="20000"/>
                    </a:ext>
                  </a:extLst>
                </a:gridCol>
                <a:gridCol w="2552200">
                  <a:extLst>
                    <a:ext uri="{9D8B030D-6E8A-4147-A177-3AD203B41FA5}">
                      <a16:colId xmlns:a16="http://schemas.microsoft.com/office/drawing/2014/main" val="20001"/>
                    </a:ext>
                  </a:extLst>
                </a:gridCol>
              </a:tblGrid>
              <a:tr h="381000">
                <a:tc>
                  <a:txBody>
                    <a:bodyPr/>
                    <a:lstStyle/>
                    <a:p>
                      <a:pPr marL="400050" lvl="0" indent="0" algn="l" rtl="0">
                        <a:lnSpc>
                          <a:spcPct val="115000"/>
                        </a:lnSpc>
                        <a:spcBef>
                          <a:spcPts val="0"/>
                        </a:spcBef>
                        <a:spcAft>
                          <a:spcPts val="1200"/>
                        </a:spcAft>
                        <a:buClr>
                          <a:schemeClr val="dk1"/>
                        </a:buClr>
                        <a:buSzPts val="1100"/>
                        <a:buFont typeface="Arial"/>
                        <a:buNone/>
                      </a:pPr>
                      <a:r>
                        <a:rPr lang="en" sz="1100">
                          <a:solidFill>
                            <a:schemeClr val="dk1"/>
                          </a:solidFill>
                        </a:rPr>
                        <a:t> </a:t>
                      </a:r>
                      <a:r>
                        <a:rPr lang="en" sz="1800">
                          <a:solidFill>
                            <a:schemeClr val="dk1"/>
                          </a:solidFill>
                        </a:rPr>
                        <a:t>y ⊕ 1 = 0</a:t>
                      </a:r>
                      <a:endParaRPr/>
                    </a:p>
                  </a:txBody>
                  <a:tcPr marL="91425" marR="91425" marT="91425" marB="91425"/>
                </a:tc>
                <a:tc>
                  <a:txBody>
                    <a:bodyPr/>
                    <a:lstStyle/>
                    <a:p>
                      <a:pPr marL="0" lvl="0" indent="0" algn="l" rtl="0">
                        <a:lnSpc>
                          <a:spcPct val="115000"/>
                        </a:lnSpc>
                        <a:spcBef>
                          <a:spcPts val="0"/>
                        </a:spcBef>
                        <a:spcAft>
                          <a:spcPts val="1200"/>
                        </a:spcAft>
                        <a:buNone/>
                      </a:pPr>
                      <a:r>
                        <a:rPr lang="en" sz="1800">
                          <a:solidFill>
                            <a:schemeClr val="dk1"/>
                          </a:solidFill>
                        </a:rPr>
                        <a:t>Goal: Solve for 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y ⊕ 1 ⊕ 1 = 0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XOR both sides by 1</a:t>
                      </a:r>
                      <a:endParaRPr/>
                    </a:p>
                  </a:txBody>
                  <a:tcPr marL="91425" marR="91425" marT="91425" marB="91425"/>
                </a:tc>
                <a:extLst>
                  <a:ext uri="{0D108BD9-81ED-4DB2-BD59-A6C34878D82A}">
                    <a16:rowId xmlns:a16="http://schemas.microsoft.com/office/drawing/2014/main" val="10001"/>
                  </a:ext>
                </a:extLst>
              </a:tr>
              <a:tr h="381000">
                <a:tc>
                  <a:txBody>
                    <a:bodyPr/>
                    <a:lstStyle/>
                    <a:p>
                      <a:pPr marL="857250" lvl="0" indent="0" algn="l" rtl="0">
                        <a:lnSpc>
                          <a:spcPct val="115000"/>
                        </a:lnSpc>
                        <a:spcBef>
                          <a:spcPts val="0"/>
                        </a:spcBef>
                        <a:spcAft>
                          <a:spcPts val="1200"/>
                        </a:spcAft>
                        <a:buClr>
                          <a:schemeClr val="dk1"/>
                        </a:buClr>
                        <a:buSzPts val="1100"/>
                        <a:buFont typeface="Arial"/>
                        <a:buNone/>
                      </a:pPr>
                      <a:r>
                        <a:rPr lang="en" sz="1300">
                          <a:solidFill>
                            <a:schemeClr val="dk1"/>
                          </a:solidFill>
                        </a:rPr>
                        <a:t> </a:t>
                      </a:r>
                      <a:r>
                        <a:rPr lang="en" sz="1800">
                          <a:solidFill>
                            <a:schemeClr val="dk1"/>
                          </a:solidFill>
                        </a:rPr>
                        <a:t>y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Simplify with identities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96"/>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Key Generation</a:t>
            </a:r>
            <a:endParaRPr/>
          </a:p>
        </p:txBody>
      </p:sp>
      <p:sp>
        <p:nvSpPr>
          <p:cNvPr id="1012" name="Google Shape;1012;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1013" name="Google Shape;1013;p96"/>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14" name="Google Shape;1014;p96"/>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15" name="Google Shape;1015;p96"/>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sp>
        <p:nvSpPr>
          <p:cNvPr id="1016" name="Google Shape;1016;p96"/>
          <p:cNvSpPr txBox="1"/>
          <p:nvPr/>
        </p:nvSpPr>
        <p:spPr>
          <a:xfrm>
            <a:off x="574025" y="3255300"/>
            <a:ext cx="43932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key </a:t>
            </a:r>
            <a:r>
              <a:rPr lang="en" sz="1800" i="1"/>
              <a:t>K</a:t>
            </a:r>
            <a:r>
              <a:rPr lang="en" sz="1800"/>
              <a:t> is a randomly-chosen bitstring.</a:t>
            </a:r>
            <a:endParaRPr sz="1800"/>
          </a:p>
        </p:txBody>
      </p:sp>
      <p:sp>
        <p:nvSpPr>
          <p:cNvPr id="1017" name="Google Shape;1017;p96"/>
          <p:cNvSpPr txBox="1"/>
          <p:nvPr/>
        </p:nvSpPr>
        <p:spPr>
          <a:xfrm>
            <a:off x="790525" y="3653400"/>
            <a:ext cx="5031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Recall: We are in the symmetric-key setting, so we’ll assume Alice and Bob both know this key.</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7"/>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24" name="Google Shape;102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
        <p:nvSpPr>
          <p:cNvPr id="1025" name="Google Shape;1025;p97"/>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26" name="Google Shape;1026;p97"/>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7" name="Google Shape;1027;p97"/>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28" name="Google Shape;1028;p97"/>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9" name="Google Shape;1029;p97"/>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sp>
        <p:nvSpPr>
          <p:cNvPr id="1030" name="Google Shape;1030;p97"/>
          <p:cNvSpPr txBox="1"/>
          <p:nvPr/>
        </p:nvSpPr>
        <p:spPr>
          <a:xfrm>
            <a:off x="702200" y="3227850"/>
            <a:ext cx="3395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plaintext </a:t>
            </a:r>
            <a:r>
              <a:rPr lang="en" sz="1800" i="1"/>
              <a:t>M</a:t>
            </a:r>
            <a:r>
              <a:rPr lang="en" sz="1800"/>
              <a:t> is the bitstring that Alice wants to encrypt.</a:t>
            </a:r>
            <a:endParaRPr sz="1800"/>
          </a:p>
        </p:txBody>
      </p:sp>
      <p:sp>
        <p:nvSpPr>
          <p:cNvPr id="1031" name="Google Shape;1031;p97"/>
          <p:cNvSpPr txBox="1"/>
          <p:nvPr/>
        </p:nvSpPr>
        <p:spPr>
          <a:xfrm>
            <a:off x="4369075" y="3227850"/>
            <a:ext cx="3012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Idea: Use XOR to scramble up </a:t>
            </a:r>
            <a:r>
              <a:rPr lang="en" sz="1800" i="1"/>
              <a:t>M</a:t>
            </a:r>
            <a:r>
              <a:rPr lang="en" sz="1800"/>
              <a:t> with the bits of </a:t>
            </a:r>
            <a:r>
              <a:rPr lang="en" sz="1800" i="1"/>
              <a:t>K</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37" name="Google Shape;103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
        <p:nvSpPr>
          <p:cNvPr id="1038" name="Google Shape;1038;p98"/>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40" name="Google Shape;1040;p98"/>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1" name="Google Shape;1041;p98"/>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42" name="Google Shape;1042;p98"/>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3" name="Google Shape;1043;p98"/>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44" name="Google Shape;1044;p98"/>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5" name="Google Shape;1045;p98"/>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46" name="Google Shape;1046;p98"/>
          <p:cNvSpPr txBox="1"/>
          <p:nvPr/>
        </p:nvSpPr>
        <p:spPr>
          <a:xfrm>
            <a:off x="386000" y="38538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Encryption algorithm: XOR each bit of </a:t>
            </a:r>
            <a:r>
              <a:rPr lang="en" sz="1800" i="1"/>
              <a:t>K</a:t>
            </a:r>
            <a:r>
              <a:rPr lang="en" sz="1800"/>
              <a:t> with the matching bit in </a:t>
            </a:r>
            <a:r>
              <a:rPr lang="en" sz="1800" i="1"/>
              <a:t>M</a:t>
            </a:r>
            <a:r>
              <a:rPr lang="en" sz="1800"/>
              <a:t>.</a:t>
            </a:r>
            <a:endParaRPr sz="1800"/>
          </a:p>
        </p:txBody>
      </p:sp>
      <p:graphicFrame>
        <p:nvGraphicFramePr>
          <p:cNvPr id="1047" name="Google Shape;1047;p98"/>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48" name="Google Shape;1048;p98"/>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9" name="Google Shape;1049;p98"/>
          <p:cNvSpPr txBox="1"/>
          <p:nvPr/>
        </p:nvSpPr>
        <p:spPr>
          <a:xfrm>
            <a:off x="4568125" y="3853825"/>
            <a:ext cx="36519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ciphertext </a:t>
            </a:r>
            <a:r>
              <a:rPr lang="en" sz="1800" i="1"/>
              <a:t>C</a:t>
            </a:r>
            <a:r>
              <a:rPr lang="en" sz="1800"/>
              <a:t> is the encrypted bitstring that Alice sends to Bob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Definitions</a:t>
            </a:r>
            <a:endParaRPr/>
          </a:p>
        </p:txBody>
      </p:sp>
      <p:sp>
        <p:nvSpPr>
          <p:cNvPr id="351" name="Google Shape;35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352" name="Google Shape;352;p45"/>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a:solidFill>
                  <a:srgbClr val="000000"/>
                </a:solidFill>
              </a:rPr>
              <a:t>Textbook Chapter </a:t>
            </a:r>
            <a:r>
              <a:rPr lang="en"/>
              <a:t>5.3–5.9</a:t>
            </a:r>
            <a:endParaRPr>
              <a:solidFill>
                <a:srgbClr val="00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9"/>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56" name="Google Shape;105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
        <p:nvSpPr>
          <p:cNvPr id="1057" name="Google Shape;1057;p99"/>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58" name="Google Shape;1058;p99"/>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59" name="Google Shape;1059;p99"/>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60" name="Google Shape;1060;p99"/>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61" name="Google Shape;1061;p99"/>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62" name="Google Shape;1062;p99"/>
          <p:cNvSpPr txBox="1"/>
          <p:nvPr/>
        </p:nvSpPr>
        <p:spPr>
          <a:xfrm>
            <a:off x="386000" y="4078150"/>
            <a:ext cx="46026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 receives the ciphertext </a:t>
            </a:r>
            <a:r>
              <a:rPr lang="en" sz="1800" i="1"/>
              <a:t>C</a:t>
            </a:r>
            <a:r>
              <a:rPr lang="en" sz="1800"/>
              <a:t>. Bob knows the key </a:t>
            </a:r>
            <a:r>
              <a:rPr lang="en" sz="1800" i="1"/>
              <a:t>K</a:t>
            </a:r>
            <a:r>
              <a:rPr lang="en" sz="1800"/>
              <a:t>. How does Bob recover </a:t>
            </a:r>
            <a:r>
              <a:rPr lang="en" sz="1800" i="1"/>
              <a:t>M</a:t>
            </a:r>
            <a:r>
              <a:rPr lang="en" sz="1800"/>
              <a:t>?</a:t>
            </a: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00"/>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69" name="Google Shape;106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
        <p:nvSpPr>
          <p:cNvPr id="1070" name="Google Shape;1070;p100"/>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71" name="Google Shape;1071;p100"/>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2" name="Google Shape;1072;p100"/>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73" name="Google Shape;1073;p100"/>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4" name="Google Shape;1074;p100"/>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graphicFrame>
        <p:nvGraphicFramePr>
          <p:cNvPr id="1075" name="Google Shape;1075;p100"/>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6" name="Google Shape;1076;p100"/>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77" name="Google Shape;1077;p100"/>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78" name="Google Shape;1078;p100"/>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9" name="Google Shape;1079;p100"/>
          <p:cNvSpPr txBox="1"/>
          <p:nvPr/>
        </p:nvSpPr>
        <p:spPr>
          <a:xfrm>
            <a:off x="386000" y="40824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Decryption algorithm: XOR each bit of </a:t>
            </a:r>
            <a:r>
              <a:rPr lang="en" sz="1800" i="1"/>
              <a:t>K</a:t>
            </a:r>
            <a:r>
              <a:rPr lang="en" sz="1800"/>
              <a:t> with the matching bit in </a:t>
            </a:r>
            <a:r>
              <a:rPr lang="en" sz="1800" i="1"/>
              <a:t>C</a:t>
            </a:r>
            <a:r>
              <a:rPr lang="en" sz="1800"/>
              <a:t>.</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a:t>
            </a:r>
            <a:endParaRPr/>
          </a:p>
        </p:txBody>
      </p:sp>
      <p:sp>
        <p:nvSpPr>
          <p:cNvPr id="1085" name="Google Shape;1085;p10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Randomly generate an </a:t>
            </a:r>
            <a:r>
              <a:rPr lang="en" i="1"/>
              <a:t>n</a:t>
            </a:r>
            <a:r>
              <a:rPr lang="en"/>
              <a:t>-bit key, where </a:t>
            </a:r>
            <a:r>
              <a:rPr lang="en" i="1"/>
              <a:t>n</a:t>
            </a:r>
            <a:r>
              <a:rPr lang="en"/>
              <a:t> is the length of your message</a:t>
            </a:r>
            <a:endParaRPr/>
          </a:p>
          <a:p>
            <a:pPr marL="1371600" lvl="2" indent="-317500" algn="l" rtl="0">
              <a:spcBef>
                <a:spcPts val="0"/>
              </a:spcBef>
              <a:spcAft>
                <a:spcPts val="0"/>
              </a:spcAft>
              <a:buSzPts val="1400"/>
              <a:buChar char="■"/>
            </a:pPr>
            <a:r>
              <a:rPr lang="en"/>
              <a:t>Recall: For today, we assume that Alice and Bob can securely share this key</a:t>
            </a:r>
            <a:endParaRPr/>
          </a:p>
          <a:p>
            <a:pPr marL="1371600" lvl="2" indent="-317500" algn="l" rtl="0">
              <a:spcBef>
                <a:spcPts val="0"/>
              </a:spcBef>
              <a:spcAft>
                <a:spcPts val="0"/>
              </a:spcAft>
              <a:buSzPts val="1400"/>
              <a:buChar char="■"/>
            </a:pPr>
            <a:r>
              <a:rPr lang="en"/>
              <a:t>For one-time pads, we generate a </a:t>
            </a:r>
            <a:r>
              <a:rPr lang="en" i="1"/>
              <a:t>new</a:t>
            </a:r>
            <a:r>
              <a:rPr lang="en"/>
              <a:t> key for every message</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 </a:t>
            </a:r>
            <a:r>
              <a:rPr lang="en" i="1"/>
              <a:t>K</a:t>
            </a:r>
            <a:r>
              <a:rPr lang="en"/>
              <a:t> ⊕ </a:t>
            </a:r>
            <a:r>
              <a:rPr lang="en" i="1"/>
              <a:t>M</a:t>
            </a:r>
            <a:endParaRPr i="1"/>
          </a:p>
          <a:p>
            <a:pPr marL="914400" lvl="1" indent="-317500" algn="l" rtl="0">
              <a:spcBef>
                <a:spcPts val="0"/>
              </a:spcBef>
              <a:spcAft>
                <a:spcPts val="0"/>
              </a:spcAft>
              <a:buSzPts val="1400"/>
              <a:buChar char="○"/>
            </a:pPr>
            <a:r>
              <a:rPr lang="en"/>
              <a:t>Bitwise XOR </a:t>
            </a:r>
            <a:r>
              <a:rPr lang="en" i="1"/>
              <a:t>M</a:t>
            </a:r>
            <a:r>
              <a:rPr lang="en"/>
              <a:t> and </a:t>
            </a:r>
            <a:r>
              <a:rPr lang="en" i="1"/>
              <a:t>K</a:t>
            </a:r>
            <a:r>
              <a:rPr lang="en"/>
              <a:t> to produce </a:t>
            </a:r>
            <a:r>
              <a:rPr lang="en" i="1"/>
              <a:t>C</a:t>
            </a:r>
            <a:endParaRPr/>
          </a:p>
          <a:p>
            <a:pPr marL="1371600" lvl="2" indent="-317500" algn="l" rtl="0">
              <a:spcBef>
                <a:spcPts val="0"/>
              </a:spcBef>
              <a:spcAft>
                <a:spcPts val="0"/>
              </a:spcAft>
              <a:buSzPts val="1400"/>
              <a:buChar char="■"/>
            </a:pPr>
            <a:r>
              <a:rPr lang="en"/>
              <a:t>In other words: XOR the </a:t>
            </a:r>
            <a:r>
              <a:rPr lang="en" i="1"/>
              <a:t>i</a:t>
            </a:r>
            <a:r>
              <a:rPr lang="en"/>
              <a:t>th bit of the plaintext with the </a:t>
            </a:r>
            <a:r>
              <a:rPr lang="en" i="1"/>
              <a:t>i</a:t>
            </a:r>
            <a:r>
              <a:rPr lang="en"/>
              <a:t>th bit of the key.</a:t>
            </a:r>
            <a:endParaRPr/>
          </a:p>
          <a:p>
            <a:pPr marL="1371600" lvl="2" indent="-317500" algn="l" rtl="0">
              <a:spcBef>
                <a:spcPts val="0"/>
              </a:spcBef>
              <a:spcAft>
                <a:spcPts val="0"/>
              </a:spcAft>
              <a:buSzPts val="1400"/>
              <a:buChar char="■"/>
            </a:pPr>
            <a:r>
              <a:rPr lang="en" i="1"/>
              <a:t>C</a:t>
            </a:r>
            <a:r>
              <a:rPr lang="en" sz="1100" i="1"/>
              <a:t>i</a:t>
            </a:r>
            <a:r>
              <a:rPr lang="en"/>
              <a:t> = </a:t>
            </a:r>
            <a:r>
              <a:rPr lang="en" i="1"/>
              <a:t>K</a:t>
            </a:r>
            <a:r>
              <a:rPr lang="en" sz="1100" i="1"/>
              <a:t>i</a:t>
            </a:r>
            <a:r>
              <a:rPr lang="en"/>
              <a:t> ⊕ </a:t>
            </a:r>
            <a:r>
              <a:rPr lang="en" i="1"/>
              <a:t>M</a:t>
            </a:r>
            <a:r>
              <a:rPr lang="en" sz="1100" i="1"/>
              <a:t>i</a:t>
            </a:r>
            <a:endParaRPr i="1"/>
          </a:p>
          <a:p>
            <a:pPr marL="914400" lvl="1" indent="-317500" algn="l" rtl="0">
              <a:spcBef>
                <a:spcPts val="0"/>
              </a:spcBef>
              <a:spcAft>
                <a:spcPts val="0"/>
              </a:spcAft>
              <a:buSzPts val="1400"/>
              <a:buChar char="○"/>
            </a:pPr>
            <a:r>
              <a:rPr lang="en"/>
              <a:t>Alice and Bob use a different key for each encryption (this is the “one-time” in one-time pad).</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 = </a:t>
            </a:r>
            <a:r>
              <a:rPr lang="en" i="1"/>
              <a:t>K</a:t>
            </a:r>
            <a:r>
              <a:rPr lang="en"/>
              <a:t> ⊕ </a:t>
            </a:r>
            <a:r>
              <a:rPr lang="en" i="1"/>
              <a:t>C</a:t>
            </a:r>
            <a:endParaRPr sz="1800"/>
          </a:p>
          <a:p>
            <a:pPr marL="914400" lvl="1" indent="-317500" algn="l" rtl="0">
              <a:spcBef>
                <a:spcPts val="0"/>
              </a:spcBef>
              <a:spcAft>
                <a:spcPts val="0"/>
              </a:spcAft>
              <a:buSzPts val="1400"/>
              <a:buChar char="○"/>
            </a:pPr>
            <a:r>
              <a:rPr lang="en"/>
              <a:t>Bitwise XOR </a:t>
            </a:r>
            <a:r>
              <a:rPr lang="en" i="1"/>
              <a:t>C</a:t>
            </a:r>
            <a:r>
              <a:rPr lang="en"/>
              <a:t> and </a:t>
            </a:r>
            <a:r>
              <a:rPr lang="en" i="1"/>
              <a:t>K</a:t>
            </a:r>
            <a:r>
              <a:rPr lang="en"/>
              <a:t> to produce </a:t>
            </a:r>
            <a:r>
              <a:rPr lang="en" i="1"/>
              <a:t>M</a:t>
            </a:r>
            <a:endParaRPr i="1"/>
          </a:p>
          <a:p>
            <a:pPr marL="1371600" lvl="2" indent="-317500" algn="l" rtl="0">
              <a:spcBef>
                <a:spcPts val="0"/>
              </a:spcBef>
              <a:spcAft>
                <a:spcPts val="0"/>
              </a:spcAft>
              <a:buSzPts val="1400"/>
              <a:buChar char="■"/>
            </a:pPr>
            <a:r>
              <a:rPr lang="en" i="1"/>
              <a:t>M</a:t>
            </a:r>
            <a:r>
              <a:rPr lang="en" sz="1100" i="1"/>
              <a:t>i</a:t>
            </a:r>
            <a:r>
              <a:rPr lang="en"/>
              <a:t> = </a:t>
            </a:r>
            <a:r>
              <a:rPr lang="en" i="1"/>
              <a:t>K</a:t>
            </a:r>
            <a:r>
              <a:rPr lang="en" sz="1100" i="1"/>
              <a:t>i</a:t>
            </a:r>
            <a:r>
              <a:rPr lang="en"/>
              <a:t> ⊕ </a:t>
            </a:r>
            <a:r>
              <a:rPr lang="en" i="1"/>
              <a:t>C</a:t>
            </a:r>
            <a:r>
              <a:rPr lang="en" sz="1100" i="1"/>
              <a:t>i</a:t>
            </a:r>
            <a:endParaRPr i="1"/>
          </a:p>
        </p:txBody>
      </p:sp>
      <p:sp>
        <p:nvSpPr>
          <p:cNvPr id="1086" name="Google Shape;10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8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8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8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Correctness</a:t>
            </a:r>
            <a:endParaRPr/>
          </a:p>
        </p:txBody>
      </p:sp>
      <p:sp>
        <p:nvSpPr>
          <p:cNvPr id="1092" name="Google Shape;1092;p102"/>
          <p:cNvSpPr txBox="1">
            <a:spLocks noGrp="1"/>
          </p:cNvSpPr>
          <p:nvPr>
            <p:ph type="body" idx="1"/>
          </p:nvPr>
        </p:nvSpPr>
        <p:spPr>
          <a:xfrm>
            <a:off x="198500" y="1246825"/>
            <a:ext cx="8520600" cy="109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Correctness: If we encrypt and then decrypt, we should get the original message back</a:t>
            </a:r>
            <a:endParaRPr/>
          </a:p>
        </p:txBody>
      </p:sp>
      <p:sp>
        <p:nvSpPr>
          <p:cNvPr id="1093" name="Google Shape;109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graphicFrame>
        <p:nvGraphicFramePr>
          <p:cNvPr id="1094" name="Google Shape;1094;p102"/>
          <p:cNvGraphicFramePr/>
          <p:nvPr/>
        </p:nvGraphicFramePr>
        <p:xfrm>
          <a:off x="461125" y="2290125"/>
          <a:ext cx="7837225" cy="1850016"/>
        </p:xfrm>
        <a:graphic>
          <a:graphicData uri="http://schemas.openxmlformats.org/drawingml/2006/table">
            <a:tbl>
              <a:tblPr>
                <a:noFill/>
                <a:tableStyleId>{DF68B0A8-356D-4739-86A0-293F613CF9FD}</a:tableStyleId>
              </a:tblPr>
              <a:tblGrid>
                <a:gridCol w="2084550">
                  <a:extLst>
                    <a:ext uri="{9D8B030D-6E8A-4147-A177-3AD203B41FA5}">
                      <a16:colId xmlns:a16="http://schemas.microsoft.com/office/drawing/2014/main" val="20000"/>
                    </a:ext>
                  </a:extLst>
                </a:gridCol>
                <a:gridCol w="200000">
                  <a:extLst>
                    <a:ext uri="{9D8B030D-6E8A-4147-A177-3AD203B41FA5}">
                      <a16:colId xmlns:a16="http://schemas.microsoft.com/office/drawing/2014/main" val="20001"/>
                    </a:ext>
                  </a:extLst>
                </a:gridCol>
                <a:gridCol w="2334750">
                  <a:extLst>
                    <a:ext uri="{9D8B030D-6E8A-4147-A177-3AD203B41FA5}">
                      <a16:colId xmlns:a16="http://schemas.microsoft.com/office/drawing/2014/main" val="20002"/>
                    </a:ext>
                  </a:extLst>
                </a:gridCol>
                <a:gridCol w="3217925">
                  <a:extLst>
                    <a:ext uri="{9D8B030D-6E8A-4147-A177-3AD203B41FA5}">
                      <a16:colId xmlns:a16="http://schemas.microsoft.com/office/drawing/2014/main" val="20003"/>
                    </a:ext>
                  </a:extLst>
                </a:gridCol>
              </a:tblGrid>
              <a:tr h="381000">
                <a:tc>
                  <a:txBody>
                    <a:bodyPr/>
                    <a:lstStyle/>
                    <a:p>
                      <a:pPr marL="0" lvl="0" indent="0" algn="r" rtl="0">
                        <a:lnSpc>
                          <a:spcPct val="115000"/>
                        </a:lnSpc>
                        <a:spcBef>
                          <a:spcPts val="0"/>
                        </a:spcBef>
                        <a:spcAft>
                          <a:spcPts val="1200"/>
                        </a:spcAft>
                        <a:buNone/>
                      </a:pP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i="1">
                          <a:solidFill>
                            <a:schemeClr val="dk1"/>
                          </a:solidFill>
                        </a:rPr>
                        <a:t>K</a:t>
                      </a:r>
                      <a:r>
                        <a:rPr lang="en" sz="1800">
                          <a:solidFill>
                            <a:schemeClr val="dk1"/>
                          </a:solidFill>
                        </a:rPr>
                        <a:t> ⊕ </a:t>
                      </a:r>
                      <a:r>
                        <a:rPr lang="en" sz="1800" i="1">
                          <a:solidFill>
                            <a:schemeClr val="dk1"/>
                          </a:solidFill>
                        </a:rPr>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a:solidFill>
                            <a:schemeClr val="dk1"/>
                          </a:solidFill>
                        </a:rPr>
                        <a:t>Definition of encryption</a:t>
                      </a:r>
                      <a:endParaRPr sz="18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sz="1800"/>
                        <a:t>Dec(</a:t>
                      </a:r>
                      <a:r>
                        <a:rPr lang="en" sz="1800" i="1"/>
                        <a:t>K</a:t>
                      </a:r>
                      <a:r>
                        <a:rPr lang="en" sz="1800"/>
                        <a:t>,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a:t>
                      </a:r>
                      <a:r>
                        <a:rPr lang="en" sz="1800" i="1"/>
                        <a:t>K</a:t>
                      </a:r>
                      <a:r>
                        <a:rPr lang="en" sz="1800"/>
                        <a:t>, </a:t>
                      </a:r>
                      <a:r>
                        <a:rPr lang="en" sz="1800" i="1">
                          <a:solidFill>
                            <a:schemeClr val="dk1"/>
                          </a:solidFill>
                        </a:rPr>
                        <a:t>K</a:t>
                      </a:r>
                      <a:r>
                        <a:rPr lang="en" sz="1800">
                          <a:solidFill>
                            <a:schemeClr val="dk1"/>
                          </a:solidFill>
                        </a:rPr>
                        <a:t> ⊕ </a:t>
                      </a:r>
                      <a:r>
                        <a:rPr lang="en" sz="1800" i="1">
                          <a:solidFill>
                            <a:schemeClr val="dk1"/>
                          </a:solidFill>
                        </a:rPr>
                        <a:t>M</a:t>
                      </a:r>
                      <a:r>
                        <a:rPr lang="en" sz="1800"/>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Decrypting the ciphertext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K</a:t>
                      </a:r>
                      <a:r>
                        <a:rPr lang="en" sz="1800"/>
                        <a:t> </a:t>
                      </a:r>
                      <a:r>
                        <a:rPr lang="en" sz="1800">
                          <a:solidFill>
                            <a:schemeClr val="dk1"/>
                          </a:solidFill>
                        </a:rPr>
                        <a:t>⊕ (</a:t>
                      </a:r>
                      <a:r>
                        <a:rPr lang="en" sz="1800" i="1">
                          <a:solidFill>
                            <a:schemeClr val="dk1"/>
                          </a:solidFill>
                        </a:rPr>
                        <a:t>K</a:t>
                      </a:r>
                      <a:r>
                        <a:rPr lang="en" sz="1800">
                          <a:solidFill>
                            <a:schemeClr val="dk1"/>
                          </a:solidFill>
                        </a:rPr>
                        <a:t> ⊕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Definition of decryption</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XOR property</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0" name="Google Shape;1100;p10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Recall our definition of confidentiality: The ciphertext should not give the attacker any additional information about the plaintext</a:t>
            </a:r>
            <a:endParaRPr/>
          </a:p>
          <a:p>
            <a:pPr marL="457200" lvl="0" indent="-342900" algn="l" rtl="0">
              <a:spcBef>
                <a:spcPts val="0"/>
              </a:spcBef>
              <a:spcAft>
                <a:spcPts val="0"/>
              </a:spcAft>
              <a:buSzPts val="1800"/>
              <a:buChar char="●"/>
            </a:pPr>
            <a:r>
              <a:rPr lang="en"/>
              <a:t>Recall our experiment to test confidentiality from earlier: </a:t>
            </a:r>
            <a:endParaRPr/>
          </a:p>
          <a:p>
            <a:pPr marL="914400" lvl="1" indent="-317500" algn="l" rtl="0">
              <a:lnSpc>
                <a:spcPct val="100000"/>
              </a:lnSpc>
              <a:spcBef>
                <a:spcPts val="0"/>
              </a:spcBef>
              <a:spcAft>
                <a:spcPts val="0"/>
              </a:spcAft>
              <a:buSzPts val="1400"/>
              <a:buChar char="○"/>
            </a:pPr>
            <a:r>
              <a:rPr lang="en"/>
              <a:t>Alice has encrypted and sent either </a:t>
            </a:r>
            <a:r>
              <a:rPr lang="en" i="1"/>
              <a:t>M</a:t>
            </a:r>
            <a:r>
              <a:rPr lang="en" sz="900"/>
              <a:t>0</a:t>
            </a:r>
            <a:r>
              <a:rPr lang="en"/>
              <a:t> or </a:t>
            </a:r>
            <a:r>
              <a:rPr lang="en" i="1"/>
              <a:t>M</a:t>
            </a:r>
            <a:r>
              <a:rPr lang="en" sz="900"/>
              <a:t>1</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p:txBody>
      </p:sp>
      <p:sp>
        <p:nvSpPr>
          <p:cNvPr id="1101" name="Google Shape;1101;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7" name="Google Shape;1107;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
        <p:nvSpPr>
          <p:cNvPr id="1108" name="Google Shape;1108;p104"/>
          <p:cNvSpPr txBox="1"/>
          <p:nvPr/>
        </p:nvSpPr>
        <p:spPr>
          <a:xfrm>
            <a:off x="221100" y="1252250"/>
            <a:ext cx="401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0: Alice sends Enc(</a:t>
            </a:r>
            <a:r>
              <a:rPr lang="en" sz="1800" i="1"/>
              <a:t>K</a:t>
            </a:r>
            <a:r>
              <a:rPr lang="en" sz="1800"/>
              <a:t>, </a:t>
            </a:r>
            <a:r>
              <a:rPr lang="en" sz="1800" i="1">
                <a:solidFill>
                  <a:schemeClr val="dk1"/>
                </a:solidFill>
              </a:rPr>
              <a:t>M</a:t>
            </a:r>
            <a:r>
              <a:rPr lang="en" sz="1300">
                <a:solidFill>
                  <a:schemeClr val="dk1"/>
                </a:solidFill>
              </a:rPr>
              <a:t>0</a:t>
            </a:r>
            <a:r>
              <a:rPr lang="en" sz="1800"/>
              <a:t>)</a:t>
            </a:r>
            <a:endParaRPr sz="1800"/>
          </a:p>
        </p:txBody>
      </p:sp>
      <p:sp>
        <p:nvSpPr>
          <p:cNvPr id="1109" name="Google Shape;1109;p104"/>
          <p:cNvSpPr txBox="1"/>
          <p:nvPr/>
        </p:nvSpPr>
        <p:spPr>
          <a:xfrm>
            <a:off x="4381650" y="1252250"/>
            <a:ext cx="394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1: Alice sends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300">
                <a:solidFill>
                  <a:schemeClr val="dk1"/>
                </a:solidFill>
              </a:rPr>
              <a:t>1</a:t>
            </a:r>
            <a:r>
              <a:rPr lang="en" sz="1800">
                <a:solidFill>
                  <a:schemeClr val="dk1"/>
                </a:solidFill>
              </a:rPr>
              <a:t>)</a:t>
            </a:r>
            <a:endParaRPr sz="1800"/>
          </a:p>
        </p:txBody>
      </p:sp>
      <p:sp>
        <p:nvSpPr>
          <p:cNvPr id="1110" name="Google Shape;1110;p104"/>
          <p:cNvSpPr txBox="1"/>
          <p:nvPr/>
        </p:nvSpPr>
        <p:spPr>
          <a:xfrm>
            <a:off x="2679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endParaRPr sz="13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sp>
        <p:nvSpPr>
          <p:cNvPr id="1112" name="Google Shape;1112;p104"/>
          <p:cNvSpPr txBox="1"/>
          <p:nvPr/>
        </p:nvSpPr>
        <p:spPr>
          <a:xfrm>
            <a:off x="435150" y="2963375"/>
            <a:ext cx="3566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i="1"/>
              <a:t>K</a:t>
            </a:r>
            <a:r>
              <a:rPr lang="en" sz="1800"/>
              <a:t> was chosen randomly, so both possibilities are equally possible</a:t>
            </a:r>
            <a:endParaRPr sz="1800"/>
          </a:p>
        </p:txBody>
      </p:sp>
      <p:sp>
        <p:nvSpPr>
          <p:cNvPr id="1113" name="Google Shape;1113;p104"/>
          <p:cNvSpPr txBox="1"/>
          <p:nvPr/>
        </p:nvSpPr>
        <p:spPr>
          <a:xfrm>
            <a:off x="435150" y="3882925"/>
            <a:ext cx="3946500" cy="780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rPr>
              <a:t>Eve has learned no new information, so the scheme is </a:t>
            </a:r>
            <a:r>
              <a:rPr lang="en" sz="1800" i="1">
                <a:solidFill>
                  <a:schemeClr val="dk1"/>
                </a:solidFill>
              </a:rPr>
              <a:t>perfectly secure</a:t>
            </a:r>
            <a:endParaRPr sz="18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0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Two-Time Pads?</a:t>
            </a:r>
            <a:endParaRPr/>
          </a:p>
        </p:txBody>
      </p:sp>
      <p:sp>
        <p:nvSpPr>
          <p:cNvPr id="1119" name="Google Shape;1119;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
        <p:nvSpPr>
          <p:cNvPr id="1120" name="Google Shape;1120;p105"/>
          <p:cNvSpPr/>
          <p:nvPr/>
        </p:nvSpPr>
        <p:spPr>
          <a:xfrm>
            <a:off x="275550" y="1293425"/>
            <a:ext cx="3235200" cy="3093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05"/>
          <p:cNvSpPr/>
          <p:nvPr/>
        </p:nvSpPr>
        <p:spPr>
          <a:xfrm>
            <a:off x="3991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rPr>
              <a:t>M</a:t>
            </a:r>
            <a:r>
              <a:rPr lang="en" sz="1300">
                <a:solidFill>
                  <a:schemeClr val="dk1"/>
                </a:solidFill>
              </a:rPr>
              <a:t>0</a:t>
            </a:r>
            <a:endParaRPr sz="1800"/>
          </a:p>
        </p:txBody>
      </p:sp>
      <p:sp>
        <p:nvSpPr>
          <p:cNvPr id="1122" name="Google Shape;1122;p105"/>
          <p:cNvSpPr/>
          <p:nvPr/>
        </p:nvSpPr>
        <p:spPr>
          <a:xfrm>
            <a:off x="2454050" y="138910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endParaRPr sz="1800" i="1"/>
          </a:p>
        </p:txBody>
      </p:sp>
      <p:sp>
        <p:nvSpPr>
          <p:cNvPr id="1123" name="Google Shape;1123;p105"/>
          <p:cNvSpPr/>
          <p:nvPr/>
        </p:nvSpPr>
        <p:spPr>
          <a:xfrm>
            <a:off x="21608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OTP Enc</a:t>
            </a:r>
            <a:endParaRPr sz="1800"/>
          </a:p>
        </p:txBody>
      </p:sp>
      <p:cxnSp>
        <p:nvCxnSpPr>
          <p:cNvPr id="1124" name="Google Shape;1124;p105"/>
          <p:cNvCxnSpPr>
            <a:stCxn id="1122" idx="2"/>
            <a:endCxn id="1123" idx="0"/>
          </p:cNvCxnSpPr>
          <p:nvPr/>
        </p:nvCxnSpPr>
        <p:spPr>
          <a:xfrm>
            <a:off x="2728400" y="185920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1125" name="Google Shape;1125;p105"/>
          <p:cNvCxnSpPr>
            <a:endCxn id="1123" idx="1"/>
          </p:cNvCxnSpPr>
          <p:nvPr/>
        </p:nvCxnSpPr>
        <p:spPr>
          <a:xfrm>
            <a:off x="1534400" y="2405200"/>
            <a:ext cx="626400" cy="0"/>
          </a:xfrm>
          <a:prstGeom prst="straightConnector1">
            <a:avLst/>
          </a:prstGeom>
          <a:noFill/>
          <a:ln w="9525" cap="flat" cmpd="sng">
            <a:solidFill>
              <a:schemeClr val="dk2"/>
            </a:solidFill>
            <a:prstDash val="solid"/>
            <a:round/>
            <a:headEnd type="none" w="med" len="med"/>
            <a:tailEnd type="triangle" w="med" len="med"/>
          </a:ln>
        </p:spPr>
      </p:cxnSp>
      <p:sp>
        <p:nvSpPr>
          <p:cNvPr id="1126" name="Google Shape;1126;p105"/>
          <p:cNvSpPr/>
          <p:nvPr/>
        </p:nvSpPr>
        <p:spPr>
          <a:xfrm>
            <a:off x="39225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r>
              <a:rPr lang="en" sz="1800"/>
              <a:t> ⊕ </a:t>
            </a:r>
            <a:r>
              <a:rPr lang="en" sz="1800" i="1"/>
              <a:t>M</a:t>
            </a:r>
            <a:r>
              <a:rPr lang="en" sz="1300">
                <a:solidFill>
                  <a:schemeClr val="dk1"/>
                </a:solidFill>
              </a:rPr>
              <a:t>0</a:t>
            </a:r>
            <a:endParaRPr sz="1800" i="1"/>
          </a:p>
        </p:txBody>
      </p:sp>
      <p:cxnSp>
        <p:nvCxnSpPr>
          <p:cNvPr id="1127" name="Google Shape;1127;p105"/>
          <p:cNvCxnSpPr>
            <a:stCxn id="1123" idx="3"/>
            <a:endCxn id="1126" idx="1"/>
          </p:cNvCxnSpPr>
          <p:nvPr/>
        </p:nvCxnSpPr>
        <p:spPr>
          <a:xfrm>
            <a:off x="3296000" y="2405200"/>
            <a:ext cx="626400" cy="0"/>
          </a:xfrm>
          <a:prstGeom prst="straightConnector1">
            <a:avLst/>
          </a:prstGeom>
          <a:noFill/>
          <a:ln w="9525" cap="flat" cmpd="sng">
            <a:solidFill>
              <a:schemeClr val="dk2"/>
            </a:solidFill>
            <a:prstDash val="solid"/>
            <a:round/>
            <a:headEnd type="none" w="med" len="med"/>
            <a:tailEnd type="triangle" w="med" len="med"/>
          </a:ln>
        </p:spPr>
      </p:cxnSp>
      <p:sp>
        <p:nvSpPr>
          <p:cNvPr id="1128" name="Google Shape;1128;p105"/>
          <p:cNvSpPr txBox="1"/>
          <p:nvPr/>
        </p:nvSpPr>
        <p:spPr>
          <a:xfrm>
            <a:off x="275550" y="1293425"/>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sp>
        <p:nvSpPr>
          <p:cNvPr id="1129" name="Google Shape;1129;p105"/>
          <p:cNvSpPr txBox="1"/>
          <p:nvPr/>
        </p:nvSpPr>
        <p:spPr>
          <a:xfrm>
            <a:off x="3510750" y="1293425"/>
            <a:ext cx="1807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Insecure Channel</a:t>
            </a:r>
            <a:endParaRPr sz="1800"/>
          </a:p>
        </p:txBody>
      </p:sp>
      <p:sp>
        <p:nvSpPr>
          <p:cNvPr id="1130" name="Google Shape;1130;p105"/>
          <p:cNvSpPr/>
          <p:nvPr/>
        </p:nvSpPr>
        <p:spPr>
          <a:xfrm>
            <a:off x="3991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rPr>
              <a:t>M</a:t>
            </a:r>
            <a:r>
              <a:rPr lang="en" sz="1300">
                <a:solidFill>
                  <a:schemeClr val="dk1"/>
                </a:solidFill>
              </a:rPr>
              <a:t>1</a:t>
            </a:r>
            <a:endParaRPr sz="1800"/>
          </a:p>
        </p:txBody>
      </p:sp>
      <p:sp>
        <p:nvSpPr>
          <p:cNvPr id="1131" name="Google Shape;1131;p105"/>
          <p:cNvSpPr/>
          <p:nvPr/>
        </p:nvSpPr>
        <p:spPr>
          <a:xfrm>
            <a:off x="2454050" y="296437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endParaRPr sz="1800" i="1"/>
          </a:p>
        </p:txBody>
      </p:sp>
      <p:sp>
        <p:nvSpPr>
          <p:cNvPr id="1132" name="Google Shape;1132;p105"/>
          <p:cNvSpPr/>
          <p:nvPr/>
        </p:nvSpPr>
        <p:spPr>
          <a:xfrm>
            <a:off x="21608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OTP Enc</a:t>
            </a:r>
            <a:endParaRPr sz="1800"/>
          </a:p>
        </p:txBody>
      </p:sp>
      <p:cxnSp>
        <p:nvCxnSpPr>
          <p:cNvPr id="1133" name="Google Shape;1133;p105"/>
          <p:cNvCxnSpPr>
            <a:stCxn id="1131" idx="2"/>
            <a:endCxn id="1132" idx="0"/>
          </p:cNvCxnSpPr>
          <p:nvPr/>
        </p:nvCxnSpPr>
        <p:spPr>
          <a:xfrm>
            <a:off x="2728400" y="3434475"/>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1134" name="Google Shape;1134;p105"/>
          <p:cNvCxnSpPr>
            <a:endCxn id="1132" idx="1"/>
          </p:cNvCxnSpPr>
          <p:nvPr/>
        </p:nvCxnSpPr>
        <p:spPr>
          <a:xfrm>
            <a:off x="1534400" y="3980475"/>
            <a:ext cx="626400" cy="0"/>
          </a:xfrm>
          <a:prstGeom prst="straightConnector1">
            <a:avLst/>
          </a:prstGeom>
          <a:noFill/>
          <a:ln w="9525" cap="flat" cmpd="sng">
            <a:solidFill>
              <a:schemeClr val="dk2"/>
            </a:solidFill>
            <a:prstDash val="solid"/>
            <a:round/>
            <a:headEnd type="none" w="med" len="med"/>
            <a:tailEnd type="triangle" w="med" len="med"/>
          </a:ln>
        </p:spPr>
      </p:cxnSp>
      <p:sp>
        <p:nvSpPr>
          <p:cNvPr id="1135" name="Google Shape;1135;p105"/>
          <p:cNvSpPr/>
          <p:nvPr/>
        </p:nvSpPr>
        <p:spPr>
          <a:xfrm>
            <a:off x="39225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p>
        </p:txBody>
      </p:sp>
      <p:cxnSp>
        <p:nvCxnSpPr>
          <p:cNvPr id="1136" name="Google Shape;1136;p105"/>
          <p:cNvCxnSpPr>
            <a:stCxn id="1132" idx="3"/>
            <a:endCxn id="1135" idx="1"/>
          </p:cNvCxnSpPr>
          <p:nvPr/>
        </p:nvCxnSpPr>
        <p:spPr>
          <a:xfrm>
            <a:off x="3296000" y="3980475"/>
            <a:ext cx="626400" cy="0"/>
          </a:xfrm>
          <a:prstGeom prst="straightConnector1">
            <a:avLst/>
          </a:prstGeom>
          <a:noFill/>
          <a:ln w="9525" cap="flat" cmpd="sng">
            <a:solidFill>
              <a:schemeClr val="dk2"/>
            </a:solidFill>
            <a:prstDash val="solid"/>
            <a:round/>
            <a:headEnd type="none" w="med" len="med"/>
            <a:tailEnd type="triangle" w="med" len="med"/>
          </a:ln>
        </p:spPr>
      </p:cxnSp>
      <p:sp>
        <p:nvSpPr>
          <p:cNvPr id="1137" name="Google Shape;1137;p105"/>
          <p:cNvSpPr txBox="1"/>
          <p:nvPr/>
        </p:nvSpPr>
        <p:spPr>
          <a:xfrm>
            <a:off x="275550" y="4539800"/>
            <a:ext cx="70104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What if we use the same key </a:t>
            </a:r>
            <a:r>
              <a:rPr lang="en" sz="1800" i="1"/>
              <a:t>K</a:t>
            </a:r>
            <a:r>
              <a:rPr lang="en" sz="1800"/>
              <a:t> to encrypt two different messages?</a:t>
            </a:r>
            <a:endParaRPr sz="1800"/>
          </a:p>
        </p:txBody>
      </p:sp>
      <p:sp>
        <p:nvSpPr>
          <p:cNvPr id="1138" name="Google Shape;1138;p105"/>
          <p:cNvSpPr txBox="1"/>
          <p:nvPr/>
        </p:nvSpPr>
        <p:spPr>
          <a:xfrm>
            <a:off x="5469975" y="2691525"/>
            <a:ext cx="23004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Eve sees two ciphertexts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106"/>
          <p:cNvSpPr/>
          <p:nvPr/>
        </p:nvSpPr>
        <p:spPr>
          <a:xfrm>
            <a:off x="5318300" y="1341275"/>
            <a:ext cx="3432600" cy="2997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Two-Time Pads?</a:t>
            </a:r>
            <a:endParaRPr/>
          </a:p>
        </p:txBody>
      </p:sp>
      <p:sp>
        <p:nvSpPr>
          <p:cNvPr id="1145" name="Google Shape;1145;p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1146" name="Google Shape;1146;p106"/>
          <p:cNvSpPr/>
          <p:nvPr/>
        </p:nvSpPr>
        <p:spPr>
          <a:xfrm>
            <a:off x="275550" y="1293425"/>
            <a:ext cx="3235200" cy="3093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6"/>
          <p:cNvSpPr/>
          <p:nvPr/>
        </p:nvSpPr>
        <p:spPr>
          <a:xfrm>
            <a:off x="3991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rPr>
              <a:t>M</a:t>
            </a:r>
            <a:r>
              <a:rPr lang="en" sz="1300">
                <a:solidFill>
                  <a:schemeClr val="dk1"/>
                </a:solidFill>
              </a:rPr>
              <a:t>0</a:t>
            </a:r>
            <a:endParaRPr sz="1800"/>
          </a:p>
        </p:txBody>
      </p:sp>
      <p:sp>
        <p:nvSpPr>
          <p:cNvPr id="1148" name="Google Shape;1148;p106"/>
          <p:cNvSpPr/>
          <p:nvPr/>
        </p:nvSpPr>
        <p:spPr>
          <a:xfrm>
            <a:off x="2454050" y="138910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endParaRPr sz="1800" i="1"/>
          </a:p>
        </p:txBody>
      </p:sp>
      <p:sp>
        <p:nvSpPr>
          <p:cNvPr id="1149" name="Google Shape;1149;p106"/>
          <p:cNvSpPr/>
          <p:nvPr/>
        </p:nvSpPr>
        <p:spPr>
          <a:xfrm>
            <a:off x="21608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OTP Enc</a:t>
            </a:r>
            <a:endParaRPr sz="1800"/>
          </a:p>
        </p:txBody>
      </p:sp>
      <p:cxnSp>
        <p:nvCxnSpPr>
          <p:cNvPr id="1150" name="Google Shape;1150;p106"/>
          <p:cNvCxnSpPr>
            <a:stCxn id="1148" idx="2"/>
            <a:endCxn id="1149" idx="0"/>
          </p:cNvCxnSpPr>
          <p:nvPr/>
        </p:nvCxnSpPr>
        <p:spPr>
          <a:xfrm>
            <a:off x="2728400" y="185920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1151" name="Google Shape;1151;p106"/>
          <p:cNvCxnSpPr>
            <a:endCxn id="1149" idx="1"/>
          </p:cNvCxnSpPr>
          <p:nvPr/>
        </p:nvCxnSpPr>
        <p:spPr>
          <a:xfrm>
            <a:off x="1534400" y="2405200"/>
            <a:ext cx="626400" cy="0"/>
          </a:xfrm>
          <a:prstGeom prst="straightConnector1">
            <a:avLst/>
          </a:prstGeom>
          <a:noFill/>
          <a:ln w="9525" cap="flat" cmpd="sng">
            <a:solidFill>
              <a:schemeClr val="dk2"/>
            </a:solidFill>
            <a:prstDash val="solid"/>
            <a:round/>
            <a:headEnd type="none" w="med" len="med"/>
            <a:tailEnd type="triangle" w="med" len="med"/>
          </a:ln>
        </p:spPr>
      </p:cxnSp>
      <p:sp>
        <p:nvSpPr>
          <p:cNvPr id="1152" name="Google Shape;1152;p106"/>
          <p:cNvSpPr/>
          <p:nvPr/>
        </p:nvSpPr>
        <p:spPr>
          <a:xfrm>
            <a:off x="39225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r>
              <a:rPr lang="en" sz="1800"/>
              <a:t> ⊕ </a:t>
            </a:r>
            <a:r>
              <a:rPr lang="en" sz="1800" i="1"/>
              <a:t>M</a:t>
            </a:r>
            <a:r>
              <a:rPr lang="en" sz="1300">
                <a:solidFill>
                  <a:schemeClr val="dk1"/>
                </a:solidFill>
              </a:rPr>
              <a:t>0</a:t>
            </a:r>
            <a:endParaRPr sz="1800" i="1"/>
          </a:p>
        </p:txBody>
      </p:sp>
      <p:cxnSp>
        <p:nvCxnSpPr>
          <p:cNvPr id="1153" name="Google Shape;1153;p106"/>
          <p:cNvCxnSpPr>
            <a:stCxn id="1149" idx="3"/>
            <a:endCxn id="1152" idx="1"/>
          </p:cNvCxnSpPr>
          <p:nvPr/>
        </p:nvCxnSpPr>
        <p:spPr>
          <a:xfrm>
            <a:off x="3296000" y="2405200"/>
            <a:ext cx="626400" cy="0"/>
          </a:xfrm>
          <a:prstGeom prst="straightConnector1">
            <a:avLst/>
          </a:prstGeom>
          <a:noFill/>
          <a:ln w="9525" cap="flat" cmpd="sng">
            <a:solidFill>
              <a:schemeClr val="dk2"/>
            </a:solidFill>
            <a:prstDash val="solid"/>
            <a:round/>
            <a:headEnd type="none" w="med" len="med"/>
            <a:tailEnd type="triangle" w="med" len="med"/>
          </a:ln>
        </p:spPr>
      </p:cxnSp>
      <p:sp>
        <p:nvSpPr>
          <p:cNvPr id="1154" name="Google Shape;1154;p106"/>
          <p:cNvSpPr txBox="1"/>
          <p:nvPr/>
        </p:nvSpPr>
        <p:spPr>
          <a:xfrm>
            <a:off x="275550" y="1293425"/>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sp>
        <p:nvSpPr>
          <p:cNvPr id="1155" name="Google Shape;1155;p106"/>
          <p:cNvSpPr txBox="1"/>
          <p:nvPr/>
        </p:nvSpPr>
        <p:spPr>
          <a:xfrm>
            <a:off x="3510750" y="1293425"/>
            <a:ext cx="1807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Insecure Channel</a:t>
            </a:r>
            <a:endParaRPr sz="1800"/>
          </a:p>
        </p:txBody>
      </p:sp>
      <p:sp>
        <p:nvSpPr>
          <p:cNvPr id="1156" name="Google Shape;1156;p106"/>
          <p:cNvSpPr/>
          <p:nvPr/>
        </p:nvSpPr>
        <p:spPr>
          <a:xfrm>
            <a:off x="3991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rPr>
              <a:t>M</a:t>
            </a:r>
            <a:r>
              <a:rPr lang="en" sz="1300">
                <a:solidFill>
                  <a:schemeClr val="dk1"/>
                </a:solidFill>
              </a:rPr>
              <a:t>1</a:t>
            </a:r>
            <a:endParaRPr sz="1800"/>
          </a:p>
        </p:txBody>
      </p:sp>
      <p:sp>
        <p:nvSpPr>
          <p:cNvPr id="1157" name="Google Shape;1157;p106"/>
          <p:cNvSpPr/>
          <p:nvPr/>
        </p:nvSpPr>
        <p:spPr>
          <a:xfrm>
            <a:off x="2454050" y="296437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endParaRPr sz="1800" i="1"/>
          </a:p>
        </p:txBody>
      </p:sp>
      <p:sp>
        <p:nvSpPr>
          <p:cNvPr id="1158" name="Google Shape;1158;p106"/>
          <p:cNvSpPr/>
          <p:nvPr/>
        </p:nvSpPr>
        <p:spPr>
          <a:xfrm>
            <a:off x="21608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OTP Enc</a:t>
            </a:r>
            <a:endParaRPr sz="1800"/>
          </a:p>
        </p:txBody>
      </p:sp>
      <p:cxnSp>
        <p:nvCxnSpPr>
          <p:cNvPr id="1159" name="Google Shape;1159;p106"/>
          <p:cNvCxnSpPr>
            <a:stCxn id="1157" idx="2"/>
            <a:endCxn id="1158" idx="0"/>
          </p:cNvCxnSpPr>
          <p:nvPr/>
        </p:nvCxnSpPr>
        <p:spPr>
          <a:xfrm>
            <a:off x="2728400" y="3434475"/>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1160" name="Google Shape;1160;p106"/>
          <p:cNvCxnSpPr>
            <a:endCxn id="1158" idx="1"/>
          </p:cNvCxnSpPr>
          <p:nvPr/>
        </p:nvCxnSpPr>
        <p:spPr>
          <a:xfrm>
            <a:off x="1534400" y="3980475"/>
            <a:ext cx="626400" cy="0"/>
          </a:xfrm>
          <a:prstGeom prst="straightConnector1">
            <a:avLst/>
          </a:prstGeom>
          <a:noFill/>
          <a:ln w="9525" cap="flat" cmpd="sng">
            <a:solidFill>
              <a:schemeClr val="dk2"/>
            </a:solidFill>
            <a:prstDash val="solid"/>
            <a:round/>
            <a:headEnd type="none" w="med" len="med"/>
            <a:tailEnd type="triangle" w="med" len="med"/>
          </a:ln>
        </p:spPr>
      </p:cxnSp>
      <p:sp>
        <p:nvSpPr>
          <p:cNvPr id="1161" name="Google Shape;1161;p106"/>
          <p:cNvSpPr/>
          <p:nvPr/>
        </p:nvSpPr>
        <p:spPr>
          <a:xfrm>
            <a:off x="39225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p>
        </p:txBody>
      </p:sp>
      <p:cxnSp>
        <p:nvCxnSpPr>
          <p:cNvPr id="1162" name="Google Shape;1162;p106"/>
          <p:cNvCxnSpPr>
            <a:stCxn id="1158" idx="3"/>
            <a:endCxn id="1161" idx="1"/>
          </p:cNvCxnSpPr>
          <p:nvPr/>
        </p:nvCxnSpPr>
        <p:spPr>
          <a:xfrm>
            <a:off x="3296000" y="3980475"/>
            <a:ext cx="626400" cy="0"/>
          </a:xfrm>
          <a:prstGeom prst="straightConnector1">
            <a:avLst/>
          </a:prstGeom>
          <a:noFill/>
          <a:ln w="9525" cap="flat" cmpd="sng">
            <a:solidFill>
              <a:schemeClr val="dk2"/>
            </a:solidFill>
            <a:prstDash val="solid"/>
            <a:round/>
            <a:headEnd type="none" w="med" len="med"/>
            <a:tailEnd type="triangle" w="med" len="med"/>
          </a:ln>
        </p:spPr>
      </p:cxnSp>
      <p:sp>
        <p:nvSpPr>
          <p:cNvPr id="1163" name="Google Shape;1163;p106"/>
          <p:cNvSpPr/>
          <p:nvPr/>
        </p:nvSpPr>
        <p:spPr>
          <a:xfrm>
            <a:off x="5429775" y="2964375"/>
            <a:ext cx="4065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rPr>
              <a:t>⊕</a:t>
            </a:r>
            <a:endParaRPr sz="1800"/>
          </a:p>
        </p:txBody>
      </p:sp>
      <p:sp>
        <p:nvSpPr>
          <p:cNvPr id="1164" name="Google Shape;1164;p106"/>
          <p:cNvSpPr/>
          <p:nvPr/>
        </p:nvSpPr>
        <p:spPr>
          <a:xfrm>
            <a:off x="6204975" y="2754225"/>
            <a:ext cx="2335500" cy="89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chemeClr val="dk1"/>
                </a:solidFill>
              </a:rPr>
              <a:t>(</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r>
              <a:rPr lang="en" sz="1800">
                <a:solidFill>
                  <a:schemeClr val="dk1"/>
                </a:solidFill>
              </a:rPr>
              <a:t>)</a:t>
            </a:r>
            <a:br>
              <a:rPr lang="en" sz="1800">
                <a:solidFill>
                  <a:schemeClr val="dk1"/>
                </a:solidFill>
              </a:rPr>
            </a:br>
            <a:r>
              <a:rPr lang="en" sz="1800">
                <a:solidFill>
                  <a:schemeClr val="dk1"/>
                </a:solidFill>
              </a:rPr>
              <a:t>= </a:t>
            </a:r>
            <a:r>
              <a:rPr lang="en" sz="1800" i="1">
                <a:solidFill>
                  <a:schemeClr val="dk1"/>
                </a:solidFill>
              </a:rPr>
              <a:t>M</a:t>
            </a:r>
            <a:r>
              <a:rPr lang="en" sz="1300">
                <a:solidFill>
                  <a:schemeClr val="dk1"/>
                </a:solidFill>
              </a:rPr>
              <a:t>0</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cxnSp>
        <p:nvCxnSpPr>
          <p:cNvPr id="1165" name="Google Shape;1165;p106"/>
          <p:cNvCxnSpPr>
            <a:stCxn id="1152" idx="3"/>
            <a:endCxn id="1163" idx="0"/>
          </p:cNvCxnSpPr>
          <p:nvPr/>
        </p:nvCxnSpPr>
        <p:spPr>
          <a:xfrm>
            <a:off x="5057700" y="2405200"/>
            <a:ext cx="575400" cy="559200"/>
          </a:xfrm>
          <a:prstGeom prst="bentConnector2">
            <a:avLst/>
          </a:prstGeom>
          <a:noFill/>
          <a:ln w="9525" cap="flat" cmpd="sng">
            <a:solidFill>
              <a:schemeClr val="dk2"/>
            </a:solidFill>
            <a:prstDash val="solid"/>
            <a:round/>
            <a:headEnd type="none" w="med" len="med"/>
            <a:tailEnd type="triangle" w="med" len="med"/>
          </a:ln>
        </p:spPr>
      </p:cxnSp>
      <p:cxnSp>
        <p:nvCxnSpPr>
          <p:cNvPr id="1166" name="Google Shape;1166;p106"/>
          <p:cNvCxnSpPr>
            <a:stCxn id="1161" idx="3"/>
            <a:endCxn id="1163" idx="2"/>
          </p:cNvCxnSpPr>
          <p:nvPr/>
        </p:nvCxnSpPr>
        <p:spPr>
          <a:xfrm rot="10800000" flipH="1">
            <a:off x="5057700" y="3434475"/>
            <a:ext cx="575400" cy="546000"/>
          </a:xfrm>
          <a:prstGeom prst="bentConnector2">
            <a:avLst/>
          </a:prstGeom>
          <a:noFill/>
          <a:ln w="9525" cap="flat" cmpd="sng">
            <a:solidFill>
              <a:schemeClr val="dk2"/>
            </a:solidFill>
            <a:prstDash val="solid"/>
            <a:round/>
            <a:headEnd type="none" w="med" len="med"/>
            <a:tailEnd type="triangle" w="med" len="med"/>
          </a:ln>
        </p:spPr>
      </p:cxnSp>
      <p:cxnSp>
        <p:nvCxnSpPr>
          <p:cNvPr id="1167" name="Google Shape;1167;p106"/>
          <p:cNvCxnSpPr>
            <a:stCxn id="1163" idx="3"/>
            <a:endCxn id="1164" idx="1"/>
          </p:cNvCxnSpPr>
          <p:nvPr/>
        </p:nvCxnSpPr>
        <p:spPr>
          <a:xfrm>
            <a:off x="5836275" y="3199425"/>
            <a:ext cx="368700" cy="0"/>
          </a:xfrm>
          <a:prstGeom prst="straightConnector1">
            <a:avLst/>
          </a:prstGeom>
          <a:noFill/>
          <a:ln w="9525" cap="flat" cmpd="sng">
            <a:solidFill>
              <a:schemeClr val="dk2"/>
            </a:solidFill>
            <a:prstDash val="solid"/>
            <a:round/>
            <a:headEnd type="none" w="med" len="med"/>
            <a:tailEnd type="triangle" w="med" len="med"/>
          </a:ln>
        </p:spPr>
      </p:cxnSp>
      <p:sp>
        <p:nvSpPr>
          <p:cNvPr id="1168" name="Google Shape;1168;p106"/>
          <p:cNvSpPr txBox="1"/>
          <p:nvPr/>
        </p:nvSpPr>
        <p:spPr>
          <a:xfrm>
            <a:off x="7985600" y="1293425"/>
            <a:ext cx="7653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800"/>
              <a:t>Eve</a:t>
            </a:r>
            <a:endParaRPr sz="1800"/>
          </a:p>
        </p:txBody>
      </p:sp>
      <p:sp>
        <p:nvSpPr>
          <p:cNvPr id="1169" name="Google Shape;1169;p106"/>
          <p:cNvSpPr txBox="1"/>
          <p:nvPr/>
        </p:nvSpPr>
        <p:spPr>
          <a:xfrm>
            <a:off x="275550" y="4539800"/>
            <a:ext cx="56853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If Eve XORs the two ciphertexts, she learns </a:t>
            </a:r>
            <a:r>
              <a:rPr lang="en" sz="1800" i="1">
                <a:solidFill>
                  <a:schemeClr val="dk1"/>
                </a:solidFill>
              </a:rPr>
              <a:t>M</a:t>
            </a:r>
            <a:r>
              <a:rPr lang="en" sz="1300">
                <a:solidFill>
                  <a:schemeClr val="dk1"/>
                </a:solidFill>
              </a:rPr>
              <a:t>0</a:t>
            </a:r>
            <a:r>
              <a:rPr lang="en" sz="1800">
                <a:solidFill>
                  <a:schemeClr val="dk1"/>
                </a:solidFill>
              </a:rPr>
              <a:t> ⊕ </a:t>
            </a:r>
            <a:r>
              <a:rPr lang="en" sz="1800" i="1">
                <a:solidFill>
                  <a:schemeClr val="dk1"/>
                </a:solidFill>
              </a:rPr>
              <a:t>M</a:t>
            </a:r>
            <a:r>
              <a:rPr lang="en" sz="1300">
                <a:solidFill>
                  <a:schemeClr val="dk1"/>
                </a:solidFill>
              </a:rPr>
              <a:t>1</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0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Two-Time Pads?</a:t>
            </a:r>
            <a:endParaRPr/>
          </a:p>
        </p:txBody>
      </p:sp>
      <p:sp>
        <p:nvSpPr>
          <p:cNvPr id="1175" name="Google Shape;1175;p10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if we use the same key </a:t>
            </a:r>
            <a:r>
              <a:rPr lang="en" i="1"/>
              <a:t>twice</a:t>
            </a:r>
            <a:r>
              <a:rPr lang="en"/>
              <a:t>?</a:t>
            </a:r>
            <a:endParaRPr/>
          </a:p>
          <a:p>
            <a:pPr marL="914400" lvl="1" indent="-317500" algn="l" rtl="0">
              <a:spcBef>
                <a:spcPts val="0"/>
              </a:spcBef>
              <a:spcAft>
                <a:spcPts val="0"/>
              </a:spcAft>
              <a:buSzPts val="1400"/>
              <a:buChar char="○"/>
            </a:pPr>
            <a:r>
              <a:rPr lang="en"/>
              <a:t>Alice encrypts </a:t>
            </a:r>
            <a:r>
              <a:rPr lang="en" i="1"/>
              <a:t>M</a:t>
            </a:r>
            <a:r>
              <a:rPr lang="en" sz="900" i="1"/>
              <a:t>0</a:t>
            </a:r>
            <a:r>
              <a:rPr lang="en"/>
              <a:t> and </a:t>
            </a:r>
            <a:r>
              <a:rPr lang="en" i="1"/>
              <a:t>M</a:t>
            </a:r>
            <a:r>
              <a:rPr lang="en" sz="900" i="1"/>
              <a:t>1</a:t>
            </a:r>
            <a:r>
              <a:rPr lang="en"/>
              <a:t> with the same key</a:t>
            </a:r>
            <a:endParaRPr/>
          </a:p>
          <a:p>
            <a:pPr marL="914400" lvl="1" indent="-317500" algn="l" rtl="0">
              <a:spcBef>
                <a:spcPts val="0"/>
              </a:spcBef>
              <a:spcAft>
                <a:spcPts val="0"/>
              </a:spcAft>
              <a:buSzPts val="1400"/>
              <a:buChar char="○"/>
            </a:pPr>
            <a:r>
              <a:rPr lang="en"/>
              <a:t>Eve observes </a:t>
            </a:r>
            <a:r>
              <a:rPr lang="en" i="1"/>
              <a:t>K</a:t>
            </a:r>
            <a:r>
              <a:rPr lang="en"/>
              <a:t> ⊕ </a:t>
            </a:r>
            <a:r>
              <a:rPr lang="en" i="1"/>
              <a:t>M</a:t>
            </a:r>
            <a:r>
              <a:rPr lang="en" sz="900" i="1"/>
              <a:t>0</a:t>
            </a:r>
            <a:r>
              <a:rPr lang="en" i="1"/>
              <a:t> </a:t>
            </a:r>
            <a:r>
              <a:rPr lang="en"/>
              <a:t>and </a:t>
            </a:r>
            <a:r>
              <a:rPr lang="en" i="1"/>
              <a:t>K</a:t>
            </a:r>
            <a:r>
              <a:rPr lang="en"/>
              <a:t> ⊕ </a:t>
            </a:r>
            <a:r>
              <a:rPr lang="en" i="1"/>
              <a:t>M</a:t>
            </a:r>
            <a:r>
              <a:rPr lang="en" sz="900" i="1"/>
              <a:t>1</a:t>
            </a:r>
            <a:r>
              <a:rPr lang="en" i="1"/>
              <a:t> </a:t>
            </a:r>
            <a:endParaRPr/>
          </a:p>
          <a:p>
            <a:pPr marL="914400" lvl="1" indent="-317500" algn="l" rtl="0">
              <a:spcBef>
                <a:spcPts val="0"/>
              </a:spcBef>
              <a:spcAft>
                <a:spcPts val="0"/>
              </a:spcAft>
              <a:buSzPts val="1400"/>
              <a:buChar char="○"/>
            </a:pPr>
            <a:r>
              <a:rPr lang="en"/>
              <a:t>Eve computes (</a:t>
            </a:r>
            <a:r>
              <a:rPr lang="en" i="1"/>
              <a:t>K</a:t>
            </a:r>
            <a:r>
              <a:rPr lang="en"/>
              <a:t> ⊕ </a:t>
            </a:r>
            <a:r>
              <a:rPr lang="en" i="1"/>
              <a:t>M</a:t>
            </a:r>
            <a:r>
              <a:rPr lang="en" sz="900" i="1"/>
              <a:t>0</a:t>
            </a:r>
            <a:r>
              <a:rPr lang="en"/>
              <a:t>) ⊕ (</a:t>
            </a:r>
            <a:r>
              <a:rPr lang="en" i="1"/>
              <a:t>K</a:t>
            </a:r>
            <a:r>
              <a:rPr lang="en"/>
              <a:t> ⊕ </a:t>
            </a:r>
            <a:r>
              <a:rPr lang="en" i="1"/>
              <a:t>M</a:t>
            </a:r>
            <a:r>
              <a:rPr lang="en" sz="900" i="1"/>
              <a:t>1</a:t>
            </a:r>
            <a:r>
              <a:rPr lang="en"/>
              <a:t>) = </a:t>
            </a:r>
            <a:r>
              <a:rPr lang="en" i="1"/>
              <a:t>M</a:t>
            </a:r>
            <a:r>
              <a:rPr lang="en" sz="900" i="1"/>
              <a:t>0</a:t>
            </a:r>
            <a:r>
              <a:rPr lang="en" i="1"/>
              <a:t> </a:t>
            </a:r>
            <a:r>
              <a:rPr lang="en"/>
              <a:t>⊕ </a:t>
            </a:r>
            <a:r>
              <a:rPr lang="en" i="1"/>
              <a:t>M</a:t>
            </a:r>
            <a:r>
              <a:rPr lang="en" sz="900" i="1"/>
              <a:t>1</a:t>
            </a:r>
            <a:endParaRPr/>
          </a:p>
          <a:p>
            <a:pPr marL="1371600" lvl="2" indent="-317500" algn="l" rtl="0">
              <a:spcBef>
                <a:spcPts val="0"/>
              </a:spcBef>
              <a:spcAft>
                <a:spcPts val="0"/>
              </a:spcAft>
              <a:buSzPts val="1400"/>
              <a:buChar char="■"/>
            </a:pPr>
            <a:r>
              <a:rPr lang="en"/>
              <a:t>Recall the XOR property: the </a:t>
            </a:r>
            <a:r>
              <a:rPr lang="en" i="1"/>
              <a:t>K</a:t>
            </a:r>
            <a:r>
              <a:rPr lang="en"/>
              <a:t>'s cancel out</a:t>
            </a:r>
            <a:endParaRPr/>
          </a:p>
          <a:p>
            <a:pPr marL="457200" lvl="0" indent="-342900" algn="l" rtl="0">
              <a:spcBef>
                <a:spcPts val="0"/>
              </a:spcBef>
              <a:spcAft>
                <a:spcPts val="0"/>
              </a:spcAft>
              <a:buSzPts val="1800"/>
              <a:buChar char="●"/>
            </a:pPr>
            <a:r>
              <a:rPr lang="en"/>
              <a:t>Eve has learned </a:t>
            </a:r>
            <a:r>
              <a:rPr lang="en" i="1"/>
              <a:t>M</a:t>
            </a:r>
            <a:r>
              <a:rPr lang="en" sz="1300" i="1"/>
              <a:t>0</a:t>
            </a:r>
            <a:r>
              <a:rPr lang="en" i="1"/>
              <a:t> </a:t>
            </a:r>
            <a:r>
              <a:rPr lang="en"/>
              <a:t>⊕ </a:t>
            </a:r>
            <a:r>
              <a:rPr lang="en" i="1"/>
              <a:t>M</a:t>
            </a:r>
            <a:r>
              <a:rPr lang="en" sz="1300" i="1"/>
              <a:t>1</a:t>
            </a:r>
            <a:r>
              <a:rPr lang="en"/>
              <a:t>. This is partial information about the messages!</a:t>
            </a:r>
            <a:endParaRPr/>
          </a:p>
          <a:p>
            <a:pPr marL="914400" lvl="1" indent="-317500" algn="l" rtl="0">
              <a:spcBef>
                <a:spcPts val="0"/>
              </a:spcBef>
              <a:spcAft>
                <a:spcPts val="0"/>
              </a:spcAft>
              <a:buSzPts val="1400"/>
              <a:buChar char="○"/>
            </a:pPr>
            <a:r>
              <a:rPr lang="en"/>
              <a:t>In words, Eve knows which bits in </a:t>
            </a:r>
            <a:r>
              <a:rPr lang="en" i="1"/>
              <a:t>M</a:t>
            </a:r>
            <a:r>
              <a:rPr lang="en" sz="900" i="1"/>
              <a:t>0</a:t>
            </a:r>
            <a:r>
              <a:rPr lang="en"/>
              <a:t> match bits in </a:t>
            </a:r>
            <a:r>
              <a:rPr lang="en" i="1"/>
              <a:t>M</a:t>
            </a:r>
            <a:r>
              <a:rPr lang="en" sz="900" i="1"/>
              <a:t>1</a:t>
            </a:r>
            <a:endParaRPr/>
          </a:p>
          <a:p>
            <a:pPr marL="914400" lvl="1" indent="-317500" algn="l" rtl="0">
              <a:spcBef>
                <a:spcPts val="0"/>
              </a:spcBef>
              <a:spcAft>
                <a:spcPts val="0"/>
              </a:spcAft>
              <a:buSzPts val="1400"/>
              <a:buChar char="○"/>
            </a:pPr>
            <a:r>
              <a:rPr lang="en"/>
              <a:t>If Eve knows </a:t>
            </a:r>
            <a:r>
              <a:rPr lang="en" i="1"/>
              <a:t>M</a:t>
            </a:r>
            <a:r>
              <a:rPr lang="en" sz="900" i="1"/>
              <a:t>0</a:t>
            </a:r>
            <a:r>
              <a:rPr lang="en"/>
              <a:t>, she can deduce </a:t>
            </a:r>
            <a:r>
              <a:rPr lang="en" i="1"/>
              <a:t>M</a:t>
            </a:r>
            <a:r>
              <a:rPr lang="en" sz="900" i="1"/>
              <a:t>1</a:t>
            </a:r>
            <a:r>
              <a:rPr lang="en"/>
              <a:t> (and vice-versa)</a:t>
            </a:r>
            <a:endParaRPr/>
          </a:p>
          <a:p>
            <a:pPr marL="914400" lvl="1" indent="-317500" algn="l" rtl="0">
              <a:spcBef>
                <a:spcPts val="0"/>
              </a:spcBef>
              <a:spcAft>
                <a:spcPts val="0"/>
              </a:spcAft>
              <a:buSzPts val="1400"/>
              <a:buChar char="○"/>
            </a:pPr>
            <a:r>
              <a:rPr lang="en"/>
              <a:t>Eve can also guess </a:t>
            </a:r>
            <a:r>
              <a:rPr lang="en" i="1"/>
              <a:t>M</a:t>
            </a:r>
            <a:r>
              <a:rPr lang="en" sz="900" i="1"/>
              <a:t>0</a:t>
            </a:r>
            <a:r>
              <a:rPr lang="en"/>
              <a:t> and check that </a:t>
            </a:r>
            <a:r>
              <a:rPr lang="en" i="1"/>
              <a:t>M</a:t>
            </a:r>
            <a:r>
              <a:rPr lang="en" sz="900" i="1"/>
              <a:t>1</a:t>
            </a:r>
            <a:r>
              <a:rPr lang="en"/>
              <a:t> matches her guess for </a:t>
            </a:r>
            <a:r>
              <a:rPr lang="en" i="1"/>
              <a:t>M</a:t>
            </a:r>
            <a:r>
              <a:rPr lang="en" sz="900" i="1"/>
              <a:t>0</a:t>
            </a:r>
            <a:endParaRPr/>
          </a:p>
          <a:p>
            <a:pPr marL="457200" lvl="0" indent="-342900" algn="l" rtl="0">
              <a:spcBef>
                <a:spcPts val="0"/>
              </a:spcBef>
              <a:spcAft>
                <a:spcPts val="0"/>
              </a:spcAft>
              <a:buSzPts val="1800"/>
              <a:buChar char="●"/>
            </a:pPr>
            <a:r>
              <a:rPr lang="en"/>
              <a:t>Result: One-time pads are not secure if the key is reused</a:t>
            </a:r>
            <a:endParaRPr/>
          </a:p>
          <a:p>
            <a:pPr marL="914400" lvl="1" indent="-317500" algn="l" rtl="0">
              <a:spcBef>
                <a:spcPts val="0"/>
              </a:spcBef>
              <a:spcAft>
                <a:spcPts val="0"/>
              </a:spcAft>
              <a:buSzPts val="1400"/>
              <a:buChar char="○"/>
            </a:pPr>
            <a:r>
              <a:rPr lang="en"/>
              <a:t>Alice and Bob must use a different key for every message!</a:t>
            </a:r>
            <a:endParaRPr/>
          </a:p>
        </p:txBody>
      </p:sp>
      <p:sp>
        <p:nvSpPr>
          <p:cNvPr id="1176" name="Google Shape;1176;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7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7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7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Impracticality of One-Time Pads</a:t>
            </a:r>
            <a:endParaRPr/>
          </a:p>
        </p:txBody>
      </p:sp>
      <p:sp>
        <p:nvSpPr>
          <p:cNvPr id="1182" name="Google Shape;1182;p10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Problem #1: Key generation</a:t>
            </a:r>
            <a:endParaRPr/>
          </a:p>
          <a:p>
            <a:pPr marL="914400" lvl="1" indent="-317500" algn="l" rtl="0">
              <a:spcBef>
                <a:spcPts val="0"/>
              </a:spcBef>
              <a:spcAft>
                <a:spcPts val="0"/>
              </a:spcAft>
              <a:buSzPts val="1400"/>
              <a:buChar char="○"/>
            </a:pPr>
            <a:r>
              <a:rPr lang="en"/>
              <a:t>For security to hold, keys must be randomly generated for every message, and never reused</a:t>
            </a:r>
            <a:endParaRPr/>
          </a:p>
          <a:p>
            <a:pPr marL="914400" lvl="1" indent="-317500" algn="l" rtl="0">
              <a:spcBef>
                <a:spcPts val="0"/>
              </a:spcBef>
              <a:spcAft>
                <a:spcPts val="0"/>
              </a:spcAft>
              <a:buSzPts val="1400"/>
              <a:buChar char="○"/>
            </a:pPr>
            <a:r>
              <a:rPr lang="en"/>
              <a:t>Randomness is expensive, as we’ll see later</a:t>
            </a:r>
            <a:endParaRPr/>
          </a:p>
          <a:p>
            <a:pPr marL="457200" lvl="0" indent="-342900" algn="l" rtl="0">
              <a:spcBef>
                <a:spcPts val="0"/>
              </a:spcBef>
              <a:spcAft>
                <a:spcPts val="0"/>
              </a:spcAft>
              <a:buSzPts val="1800"/>
              <a:buChar char="●"/>
            </a:pPr>
            <a:r>
              <a:rPr lang="en"/>
              <a:t>Problem #2: Key distribution</a:t>
            </a:r>
            <a:endParaRPr/>
          </a:p>
          <a:p>
            <a:pPr marL="914400" lvl="1" indent="-317500" algn="l" rtl="0">
              <a:spcBef>
                <a:spcPts val="0"/>
              </a:spcBef>
              <a:spcAft>
                <a:spcPts val="0"/>
              </a:spcAft>
              <a:buSzPts val="1400"/>
              <a:buChar char="○"/>
            </a:pPr>
            <a:r>
              <a:rPr lang="en"/>
              <a:t>To communicate an </a:t>
            </a:r>
            <a:r>
              <a:rPr lang="en" i="1"/>
              <a:t>n</a:t>
            </a:r>
            <a:r>
              <a:rPr lang="en"/>
              <a:t>-bit message, we need to securely communicate an </a:t>
            </a:r>
            <a:r>
              <a:rPr lang="en" i="1"/>
              <a:t>n</a:t>
            </a:r>
            <a:r>
              <a:rPr lang="en"/>
              <a:t>-bit key first</a:t>
            </a:r>
            <a:endParaRPr/>
          </a:p>
          <a:p>
            <a:pPr marL="914400" lvl="1" indent="-317500" algn="l" rtl="0">
              <a:spcBef>
                <a:spcPts val="0"/>
              </a:spcBef>
              <a:spcAft>
                <a:spcPts val="0"/>
              </a:spcAft>
              <a:buSzPts val="1400"/>
              <a:buChar char="○"/>
            </a:pPr>
            <a:r>
              <a:rPr lang="en"/>
              <a:t>But if we have a way to securely communicate an </a:t>
            </a:r>
            <a:r>
              <a:rPr lang="en" i="1"/>
              <a:t>n</a:t>
            </a:r>
            <a:r>
              <a:rPr lang="en"/>
              <a:t>-bit key, we could have communicated the message directly!</a:t>
            </a:r>
            <a:endParaRPr/>
          </a:p>
          <a:p>
            <a:pPr marL="457200" lvl="0" indent="-342900" algn="l" rtl="0">
              <a:spcBef>
                <a:spcPts val="0"/>
              </a:spcBef>
              <a:spcAft>
                <a:spcPts val="0"/>
              </a:spcAft>
              <a:buSzPts val="1800"/>
              <a:buChar char="●"/>
            </a:pPr>
            <a:r>
              <a:rPr lang="en"/>
              <a:t>Only practical application: Communicate keys in advance</a:t>
            </a:r>
            <a:endParaRPr/>
          </a:p>
          <a:p>
            <a:pPr marL="914400" lvl="1" indent="-317500" algn="l" rtl="0">
              <a:spcBef>
                <a:spcPts val="0"/>
              </a:spcBef>
              <a:spcAft>
                <a:spcPts val="0"/>
              </a:spcAft>
              <a:buSzPts val="1400"/>
              <a:buChar char="○"/>
            </a:pPr>
            <a:r>
              <a:rPr lang="en"/>
              <a:t>You have a secure channel now, but you won’t have it later</a:t>
            </a:r>
            <a:endParaRPr/>
          </a:p>
          <a:p>
            <a:pPr marL="914400" lvl="1" indent="-317500" algn="l" rtl="0">
              <a:spcBef>
                <a:spcPts val="0"/>
              </a:spcBef>
              <a:spcAft>
                <a:spcPts val="0"/>
              </a:spcAft>
              <a:buSzPts val="1400"/>
              <a:buChar char="○"/>
            </a:pPr>
            <a:r>
              <a:rPr lang="en"/>
              <a:t>Use the secure channel now to communicate keys in advance</a:t>
            </a:r>
            <a:endParaRPr/>
          </a:p>
          <a:p>
            <a:pPr marL="914400" lvl="1" indent="-317500" algn="l" rtl="0">
              <a:spcBef>
                <a:spcPts val="0"/>
              </a:spcBef>
              <a:spcAft>
                <a:spcPts val="0"/>
              </a:spcAft>
              <a:buSzPts val="1400"/>
              <a:buChar char="○"/>
            </a:pPr>
            <a:r>
              <a:rPr lang="en"/>
              <a:t>Use one-time pad later to communicate over the insecure channel</a:t>
            </a:r>
            <a:endParaRPr/>
          </a:p>
          <a:p>
            <a:pPr marL="914400" lvl="1" indent="-317500" algn="l" rtl="0">
              <a:spcBef>
                <a:spcPts val="0"/>
              </a:spcBef>
              <a:spcAft>
                <a:spcPts val="0"/>
              </a:spcAft>
              <a:buSzPts val="1400"/>
              <a:buChar char="○"/>
            </a:pPr>
            <a:r>
              <a:rPr lang="en"/>
              <a:t>And people can compute this by hand without computers!</a:t>
            </a:r>
            <a:endParaRPr/>
          </a:p>
        </p:txBody>
      </p:sp>
      <p:sp>
        <p:nvSpPr>
          <p:cNvPr id="1183" name="Google Shape;118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46"/>
          <p:cNvPicPr preferRelativeResize="0"/>
          <p:nvPr/>
        </p:nvPicPr>
        <p:blipFill rotWithShape="1">
          <a:blip r:embed="rId3">
            <a:alphaModFix/>
          </a:blip>
          <a:srcRect b="15419"/>
          <a:stretch/>
        </p:blipFill>
        <p:spPr>
          <a:xfrm>
            <a:off x="2163940" y="2571750"/>
            <a:ext cx="4816113" cy="2571751"/>
          </a:xfrm>
          <a:prstGeom prst="rect">
            <a:avLst/>
          </a:prstGeom>
          <a:noFill/>
          <a:ln>
            <a:noFill/>
          </a:ln>
        </p:spPr>
      </p:pic>
      <p:sp>
        <p:nvSpPr>
          <p:cNvPr id="358" name="Google Shape;358;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59" name="Google Shape;359;p46"/>
          <p:cNvSpPr txBox="1">
            <a:spLocks noGrp="1"/>
          </p:cNvSpPr>
          <p:nvPr>
            <p:ph type="body" idx="1"/>
          </p:nvPr>
        </p:nvSpPr>
        <p:spPr>
          <a:xfrm>
            <a:off x="198500" y="1170625"/>
            <a:ext cx="8520600" cy="2174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Alice and Bob: The main characters trying to send messages to each other over an insecure communication channel</a:t>
            </a:r>
            <a:endParaRPr/>
          </a:p>
          <a:p>
            <a:pPr marL="914400" lvl="1" indent="-317500" algn="l" rtl="0">
              <a:spcBef>
                <a:spcPts val="0"/>
              </a:spcBef>
              <a:spcAft>
                <a:spcPts val="0"/>
              </a:spcAft>
              <a:buSzPts val="1400"/>
              <a:buChar char="○"/>
            </a:pPr>
            <a:r>
              <a:rPr lang="en"/>
              <a:t>Carol and Dave can also join the party later</a:t>
            </a:r>
            <a:endParaRPr/>
          </a:p>
          <a:p>
            <a:pPr marL="457200" lvl="0" indent="-342900" algn="l" rtl="0">
              <a:spcBef>
                <a:spcPts val="0"/>
              </a:spcBef>
              <a:spcAft>
                <a:spcPts val="0"/>
              </a:spcAft>
              <a:buSzPts val="1800"/>
              <a:buChar char="●"/>
            </a:pPr>
            <a:r>
              <a:rPr lang="en"/>
              <a:t>Eve: An </a:t>
            </a:r>
            <a:r>
              <a:rPr lang="en" b="1"/>
              <a:t>eavesdropper</a:t>
            </a:r>
            <a:r>
              <a:rPr lang="en"/>
              <a:t> who can read any data sent over the channel</a:t>
            </a:r>
            <a:endParaRPr/>
          </a:p>
          <a:p>
            <a:pPr marL="457200" lvl="0" indent="-342900" algn="l" rtl="0">
              <a:spcBef>
                <a:spcPts val="0"/>
              </a:spcBef>
              <a:spcAft>
                <a:spcPts val="0"/>
              </a:spcAft>
              <a:buSzPts val="1800"/>
              <a:buChar char="●"/>
            </a:pPr>
            <a:r>
              <a:rPr lang="en"/>
              <a:t>Mallory: A </a:t>
            </a:r>
            <a:r>
              <a:rPr lang="en" b="1"/>
              <a:t>manipulator</a:t>
            </a:r>
            <a:r>
              <a:rPr lang="en"/>
              <a:t> who can read and modify any data sent over the channel</a:t>
            </a:r>
            <a:endParaRPr/>
          </a:p>
        </p:txBody>
      </p:sp>
      <p:sp>
        <p:nvSpPr>
          <p:cNvPr id="360" name="Google Shape;36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1187"/>
        <p:cNvGrpSpPr/>
        <p:nvPr/>
      </p:nvGrpSpPr>
      <p:grpSpPr>
        <a:xfrm>
          <a:off x="0" y="0"/>
          <a:ext cx="0" cy="0"/>
          <a:chOff x="0" y="0"/>
          <a:chExt cx="0" cy="0"/>
        </a:xfrm>
      </p:grpSpPr>
      <p:sp>
        <p:nvSpPr>
          <p:cNvPr id="1188" name="Google Shape;1188;p10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in Practice: Spies</a:t>
            </a:r>
            <a:endParaRPr/>
          </a:p>
        </p:txBody>
      </p:sp>
      <p:sp>
        <p:nvSpPr>
          <p:cNvPr id="1189" name="Google Shape;1189;p10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At home base, the spy obtains a large amount of key material (e.g. a book of random bits)</a:t>
            </a:r>
            <a:endParaRPr/>
          </a:p>
          <a:p>
            <a:pPr marL="457200" lvl="0" indent="-342900" algn="l" rtl="0">
              <a:spcBef>
                <a:spcPts val="0"/>
              </a:spcBef>
              <a:spcAft>
                <a:spcPts val="0"/>
              </a:spcAft>
              <a:buSzPts val="1800"/>
              <a:buChar char="●"/>
            </a:pPr>
            <a:r>
              <a:rPr lang="en"/>
              <a:t>In the field, the spy listens for secret messages from their home country</a:t>
            </a:r>
            <a:endParaRPr/>
          </a:p>
          <a:p>
            <a:pPr marL="914400" lvl="1" indent="-317500" algn="l" rtl="0">
              <a:spcBef>
                <a:spcPts val="0"/>
              </a:spcBef>
              <a:spcAft>
                <a:spcPts val="0"/>
              </a:spcAft>
              <a:buSzPts val="1400"/>
              <a:buChar char="○"/>
            </a:pPr>
            <a:r>
              <a:rPr lang="en"/>
              <a:t>There are shortwave and terrestrial radio “number stations”</a:t>
            </a:r>
            <a:endParaRPr/>
          </a:p>
          <a:p>
            <a:pPr marL="914400" lvl="1" indent="-317500" algn="l" rtl="0">
              <a:spcBef>
                <a:spcPts val="0"/>
              </a:spcBef>
              <a:spcAft>
                <a:spcPts val="0"/>
              </a:spcAft>
              <a:buSzPts val="1400"/>
              <a:buChar char="○"/>
            </a:pPr>
            <a:r>
              <a:rPr lang="en"/>
              <a:t>At a regular time, a voice gets on the air and reads a series of numbers</a:t>
            </a:r>
            <a:endParaRPr/>
          </a:p>
          <a:p>
            <a:pPr marL="914400" lvl="1" indent="-317500" algn="l" rtl="0">
              <a:spcBef>
                <a:spcPts val="0"/>
              </a:spcBef>
              <a:spcAft>
                <a:spcPts val="0"/>
              </a:spcAft>
              <a:buSzPts val="1400"/>
              <a:buChar char="○"/>
            </a:pPr>
            <a:r>
              <a:rPr lang="en"/>
              <a:t>If you don’t know the key, this looks like a meaningless sequence of random numbers</a:t>
            </a:r>
            <a:endParaRPr/>
          </a:p>
          <a:p>
            <a:pPr marL="914400" lvl="1" indent="-317500" algn="l" rtl="0">
              <a:spcBef>
                <a:spcPts val="0"/>
              </a:spcBef>
              <a:spcAft>
                <a:spcPts val="0"/>
              </a:spcAft>
              <a:buSzPts val="1400"/>
              <a:buChar char="○"/>
            </a:pPr>
            <a:r>
              <a:rPr lang="en"/>
              <a:t>If you know the key, you can decrypt the spy message!</a:t>
            </a:r>
            <a:endParaRPr/>
          </a:p>
          <a:p>
            <a:pPr marL="457200" lvl="0" indent="-342900" algn="l" rtl="0">
              <a:spcBef>
                <a:spcPts val="0"/>
              </a:spcBef>
              <a:spcAft>
                <a:spcPts val="0"/>
              </a:spcAft>
              <a:buSzPts val="1800"/>
              <a:buChar char="●"/>
            </a:pPr>
            <a:r>
              <a:rPr lang="en"/>
              <a:t>What if you don’t want to send anything to any spies?</a:t>
            </a:r>
            <a:endParaRPr/>
          </a:p>
          <a:p>
            <a:pPr marL="914400" lvl="1" indent="-317500" algn="l" rtl="0">
              <a:spcBef>
                <a:spcPts val="0"/>
              </a:spcBef>
              <a:spcAft>
                <a:spcPts val="0"/>
              </a:spcAft>
              <a:buSzPts val="1400"/>
              <a:buChar char="○"/>
            </a:pPr>
            <a:r>
              <a:rPr lang="en"/>
              <a:t>Read out a list of random numbers anyway</a:t>
            </a:r>
            <a:endParaRPr/>
          </a:p>
          <a:p>
            <a:pPr marL="914400" lvl="1" indent="-317500" algn="l" rtl="0">
              <a:spcBef>
                <a:spcPts val="0"/>
              </a:spcBef>
              <a:spcAft>
                <a:spcPts val="0"/>
              </a:spcAft>
              <a:buSzPts val="1400"/>
              <a:buChar char="○"/>
            </a:pPr>
            <a:r>
              <a:rPr lang="en"/>
              <a:t>Because one-time pad leaks no information, an eavesdropper can’t distinguish between an encrypted message and random numbers!</a:t>
            </a:r>
            <a:endParaRPr/>
          </a:p>
        </p:txBody>
      </p:sp>
      <p:sp>
        <p:nvSpPr>
          <p:cNvPr id="1190" name="Google Shape;1190;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1194"/>
        <p:cNvGrpSpPr/>
        <p:nvPr/>
      </p:nvGrpSpPr>
      <p:grpSpPr>
        <a:xfrm>
          <a:off x="0" y="0"/>
          <a:ext cx="0" cy="0"/>
          <a:chOff x="0" y="0"/>
          <a:chExt cx="0" cy="0"/>
        </a:xfrm>
      </p:grpSpPr>
      <p:sp>
        <p:nvSpPr>
          <p:cNvPr id="1195" name="Google Shape;1195;p1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Two-Time Pads in Practice: VENONA</a:t>
            </a:r>
            <a:endParaRPr/>
          </a:p>
        </p:txBody>
      </p:sp>
      <p:sp>
        <p:nvSpPr>
          <p:cNvPr id="1196" name="Google Shape;1196;p1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Soviet spies used one-time pads for communication from their spies in the US</a:t>
            </a:r>
            <a:endParaRPr/>
          </a:p>
          <a:p>
            <a:pPr marL="457200" lvl="0" indent="-342900" algn="l" rtl="0">
              <a:spcBef>
                <a:spcPts val="0"/>
              </a:spcBef>
              <a:spcAft>
                <a:spcPts val="0"/>
              </a:spcAft>
              <a:buSzPts val="1800"/>
              <a:buChar char="●"/>
            </a:pPr>
            <a:r>
              <a:rPr lang="en"/>
              <a:t>During WWII, the Soviets started reusing key material</a:t>
            </a:r>
            <a:endParaRPr/>
          </a:p>
          <a:p>
            <a:pPr marL="914400" lvl="1" indent="-317500" algn="l" rtl="0">
              <a:spcBef>
                <a:spcPts val="0"/>
              </a:spcBef>
              <a:spcAft>
                <a:spcPts val="0"/>
              </a:spcAft>
              <a:buSzPts val="1400"/>
              <a:buChar char="○"/>
            </a:pPr>
            <a:r>
              <a:rPr lang="en"/>
              <a:t>Uncertain whether it was just the cost of generating pads or what…</a:t>
            </a:r>
            <a:endParaRPr/>
          </a:p>
          <a:p>
            <a:pPr marL="457200" lvl="0" indent="-342900" algn="l" rtl="0">
              <a:spcBef>
                <a:spcPts val="0"/>
              </a:spcBef>
              <a:spcAft>
                <a:spcPts val="0"/>
              </a:spcAft>
              <a:buSzPts val="1800"/>
              <a:buChar char="●"/>
            </a:pPr>
            <a:r>
              <a:rPr lang="en"/>
              <a:t>VENONA was a US cryptanalysis project designed to break these messages</a:t>
            </a:r>
            <a:endParaRPr/>
          </a:p>
          <a:p>
            <a:pPr marL="914400" lvl="1" indent="-317500" algn="l" rtl="0">
              <a:spcBef>
                <a:spcPts val="0"/>
              </a:spcBef>
              <a:spcAft>
                <a:spcPts val="0"/>
              </a:spcAft>
              <a:buSzPts val="1400"/>
              <a:buChar char="○"/>
            </a:pPr>
            <a:r>
              <a:rPr lang="en"/>
              <a:t>Included confirming/identifying the spies targeting the US Manhattan project</a:t>
            </a:r>
            <a:endParaRPr/>
          </a:p>
          <a:p>
            <a:pPr marL="914400" lvl="1" indent="-317500" algn="l" rtl="0">
              <a:spcBef>
                <a:spcPts val="0"/>
              </a:spcBef>
              <a:spcAft>
                <a:spcPts val="0"/>
              </a:spcAft>
              <a:buSzPts val="1400"/>
              <a:buChar char="○"/>
            </a:pPr>
            <a:r>
              <a:rPr lang="en"/>
              <a:t>Project continued until 1980!</a:t>
            </a:r>
            <a:endParaRPr/>
          </a:p>
          <a:p>
            <a:pPr marL="457200" lvl="0" indent="-342900" algn="l" rtl="0">
              <a:spcBef>
                <a:spcPts val="0"/>
              </a:spcBef>
              <a:spcAft>
                <a:spcPts val="0"/>
              </a:spcAft>
              <a:buSzPts val="1800"/>
              <a:buChar char="●"/>
            </a:pPr>
            <a:r>
              <a:rPr lang="en"/>
              <a:t>Not declassified until 1995!</a:t>
            </a:r>
            <a:endParaRPr/>
          </a:p>
          <a:p>
            <a:pPr marL="914400" lvl="1" indent="-317500" algn="l" rtl="0">
              <a:spcBef>
                <a:spcPts val="0"/>
              </a:spcBef>
              <a:spcAft>
                <a:spcPts val="0"/>
              </a:spcAft>
              <a:buSzPts val="1400"/>
              <a:buChar char="○"/>
            </a:pPr>
            <a:r>
              <a:rPr lang="en"/>
              <a:t>So secret even President Truman wasn’t informed about it</a:t>
            </a:r>
            <a:endParaRPr/>
          </a:p>
          <a:p>
            <a:pPr marL="914400" lvl="1" indent="-317500" algn="l" rtl="0">
              <a:spcBef>
                <a:spcPts val="0"/>
              </a:spcBef>
              <a:spcAft>
                <a:spcPts val="0"/>
              </a:spcAft>
              <a:buSzPts val="1400"/>
              <a:buChar char="○"/>
            </a:pPr>
            <a:r>
              <a:rPr lang="en"/>
              <a:t>The Soviets found out about it in 1949 through their spy Ken Philby, but their one-time pad reuse was fixed after 1948 anyway</a:t>
            </a:r>
            <a:endParaRPr/>
          </a:p>
          <a:p>
            <a:pPr marL="457200" lvl="0" indent="-342900" algn="l" rtl="0">
              <a:spcBef>
                <a:spcPts val="0"/>
              </a:spcBef>
              <a:spcAft>
                <a:spcPts val="0"/>
              </a:spcAft>
              <a:buSzPts val="1800"/>
              <a:buChar char="●"/>
            </a:pPr>
            <a:r>
              <a:rPr lang="en" b="1"/>
              <a:t>Takeaway</a:t>
            </a:r>
            <a:r>
              <a:rPr lang="en"/>
              <a:t>: Otherwise-secure cryptographic systems can fail very badly if used improperly!</a:t>
            </a:r>
            <a:endParaRPr/>
          </a:p>
        </p:txBody>
      </p:sp>
      <p:sp>
        <p:nvSpPr>
          <p:cNvPr id="1197" name="Google Shape;1197;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9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9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9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03" name="Google Shape;1203;p1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What’s cryptography?</a:t>
            </a:r>
            <a:endParaRPr/>
          </a:p>
          <a:p>
            <a:pPr marL="914400" lvl="1" indent="-317500" algn="l" rtl="0">
              <a:spcBef>
                <a:spcPts val="0"/>
              </a:spcBef>
              <a:spcAft>
                <a:spcPts val="0"/>
              </a:spcAft>
              <a:buSzPts val="1400"/>
              <a:buChar char="○"/>
            </a:pPr>
            <a:r>
              <a:rPr lang="en"/>
              <a:t>Communicating securely over insecure channels</a:t>
            </a:r>
            <a:endParaRPr/>
          </a:p>
          <a:p>
            <a:pPr marL="914400" lvl="1" indent="-317500" algn="l" rtl="0">
              <a:spcBef>
                <a:spcPts val="0"/>
              </a:spcBef>
              <a:spcAft>
                <a:spcPts val="0"/>
              </a:spcAft>
              <a:buSzPts val="1400"/>
              <a:buChar char="○"/>
            </a:pPr>
            <a:r>
              <a:rPr lang="en"/>
              <a:t>You should never write your own crypto! Use existing libraries instead.</a:t>
            </a:r>
            <a:endParaRPr/>
          </a:p>
          <a:p>
            <a:pPr marL="457200" lvl="0" indent="-342900" algn="l" rtl="0">
              <a:spcBef>
                <a:spcPts val="0"/>
              </a:spcBef>
              <a:spcAft>
                <a:spcPts val="0"/>
              </a:spcAft>
              <a:buSzPts val="1800"/>
              <a:buChar char="●"/>
            </a:pPr>
            <a:r>
              <a:rPr lang="en"/>
              <a:t>Definitions</a:t>
            </a:r>
            <a:endParaRPr/>
          </a:p>
          <a:p>
            <a:pPr marL="914400" lvl="1" indent="-317500" algn="l" rtl="0">
              <a:spcBef>
                <a:spcPts val="0"/>
              </a:spcBef>
              <a:spcAft>
                <a:spcPts val="0"/>
              </a:spcAft>
              <a:buSzPts val="1400"/>
              <a:buChar char="○"/>
            </a:pPr>
            <a:r>
              <a:rPr lang="en"/>
              <a:t>Alice and Bob want to send messages over an insecure channel. Eve can read anything sent over the insecure channel. Mallory can read or modify anything sent over the insecure channel.</a:t>
            </a:r>
            <a:endParaRPr/>
          </a:p>
          <a:p>
            <a:pPr marL="914400" lvl="1" indent="-317500" algn="l" rtl="0">
              <a:spcBef>
                <a:spcPts val="0"/>
              </a:spcBef>
              <a:spcAft>
                <a:spcPts val="0"/>
              </a:spcAft>
              <a:buSzPts val="1400"/>
              <a:buChar char="○"/>
            </a:pPr>
            <a:r>
              <a:rPr lang="en"/>
              <a:t>We want to ensure confidentiality (adversary can’t read message), integrity (adversary can’t modify message), and authenticity (prove message came from sender)</a:t>
            </a:r>
            <a:endParaRPr/>
          </a:p>
          <a:p>
            <a:pPr marL="914400" lvl="1" indent="-317500" algn="l" rtl="0">
              <a:spcBef>
                <a:spcPts val="0"/>
              </a:spcBef>
              <a:spcAft>
                <a:spcPts val="0"/>
              </a:spcAft>
              <a:buSzPts val="1400"/>
              <a:buChar char="○"/>
            </a:pPr>
            <a:r>
              <a:rPr lang="en"/>
              <a:t>Crypto uses secret keys. Kerckhoff’s principle says to assume the attacker knows the entire system, except the secret keys.</a:t>
            </a:r>
            <a:endParaRPr/>
          </a:p>
          <a:p>
            <a:pPr marL="914400" lvl="1" indent="-317500" algn="l" rtl="0">
              <a:spcBef>
                <a:spcPts val="0"/>
              </a:spcBef>
              <a:spcAft>
                <a:spcPts val="0"/>
              </a:spcAft>
              <a:buSzPts val="1400"/>
              <a:buChar char="○"/>
            </a:pPr>
            <a:r>
              <a:rPr lang="en"/>
              <a:t>There are several different threat models. We’ll focus on the chosen plaintext attack, where Eve tricks Alice into encrypting some messages.</a:t>
            </a:r>
            <a:endParaRPr/>
          </a:p>
        </p:txBody>
      </p:sp>
      <p:sp>
        <p:nvSpPr>
          <p:cNvPr id="1204" name="Google Shape;120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1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10" name="Google Shape;1210;p11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IND-CPA security</a:t>
            </a:r>
            <a:endParaRPr/>
          </a:p>
          <a:p>
            <a:pPr marL="914400" lvl="1" indent="-317500" algn="l" rtl="0">
              <a:spcBef>
                <a:spcPts val="0"/>
              </a:spcBef>
              <a:spcAft>
                <a:spcPts val="0"/>
              </a:spcAft>
              <a:buSzPts val="1400"/>
              <a:buChar char="○"/>
            </a:pPr>
            <a:r>
              <a:rPr lang="en"/>
              <a:t>Even if Eve can trick Alice into encrypting some messages of Eve’s choosing, given the encryption of either </a:t>
            </a:r>
            <a:r>
              <a:rPr lang="en" i="1"/>
              <a:t>M</a:t>
            </a:r>
            <a:r>
              <a:rPr lang="en" sz="900"/>
              <a:t>0</a:t>
            </a:r>
            <a:r>
              <a:rPr lang="en"/>
              <a:t> or </a:t>
            </a:r>
            <a:r>
              <a:rPr lang="en" i="1"/>
              <a:t>M</a:t>
            </a:r>
            <a:r>
              <a:rPr lang="en" sz="900"/>
              <a:t>1</a:t>
            </a:r>
            <a:r>
              <a:rPr lang="en"/>
              <a:t>, Eve cannot distinguish which message was sent with probability greater than 1/2.</a:t>
            </a:r>
            <a:endParaRPr/>
          </a:p>
          <a:p>
            <a:pPr marL="914400" lvl="1" indent="-317500" algn="l" rtl="0">
              <a:spcBef>
                <a:spcPts val="0"/>
              </a:spcBef>
              <a:spcAft>
                <a:spcPts val="0"/>
              </a:spcAft>
              <a:buSzPts val="1400"/>
              <a:buChar char="○"/>
            </a:pPr>
            <a:r>
              <a:rPr lang="en"/>
              <a:t>We can use the IND-CPA game to test for IND-CPA security</a:t>
            </a:r>
            <a:endParaRPr/>
          </a:p>
          <a:p>
            <a:pPr marL="914400" lvl="1" indent="-317500" algn="l" rtl="0">
              <a:spcBef>
                <a:spcPts val="0"/>
              </a:spcBef>
              <a:spcAft>
                <a:spcPts val="0"/>
              </a:spcAft>
              <a:buSzPts val="1400"/>
              <a:buChar char="○"/>
            </a:pPr>
            <a:r>
              <a:rPr lang="en"/>
              <a:t>Edge cases: IND-CPA secure schemes can leak length. Eve is limited to polynomial-time algorithms, and must have a non-negligible advantage to win.</a:t>
            </a:r>
            <a:endParaRPr/>
          </a:p>
          <a:p>
            <a:pPr marL="457200" lvl="0" indent="-342900" algn="l" rtl="0">
              <a:spcBef>
                <a:spcPts val="0"/>
              </a:spcBef>
              <a:spcAft>
                <a:spcPts val="0"/>
              </a:spcAft>
              <a:buSzPts val="1800"/>
              <a:buChar char="●"/>
            </a:pPr>
            <a:r>
              <a:rPr lang="en"/>
              <a:t>One-time pads</a:t>
            </a:r>
            <a:endParaRPr/>
          </a:p>
          <a:p>
            <a:pPr marL="914400" lvl="1" indent="-317500" algn="l" rtl="0">
              <a:spcBef>
                <a:spcPts val="0"/>
              </a:spcBef>
              <a:spcAft>
                <a:spcPts val="0"/>
              </a:spcAft>
              <a:buSzPts val="1400"/>
              <a:buChar char="○"/>
            </a:pPr>
            <a:r>
              <a:rPr lang="en"/>
              <a:t>Symmetric encryption scheme: Alice and Bob share a secret key.</a:t>
            </a:r>
            <a:endParaRPr/>
          </a:p>
          <a:p>
            <a:pPr marL="914400" lvl="1" indent="-317500" algn="l" rtl="0">
              <a:spcBef>
                <a:spcPts val="0"/>
              </a:spcBef>
              <a:spcAft>
                <a:spcPts val="0"/>
              </a:spcAft>
              <a:buSzPts val="1400"/>
              <a:buChar char="○"/>
            </a:pPr>
            <a:r>
              <a:rPr lang="en"/>
              <a:t>Encryption and decryption: Bitwise XOR with the key.</a:t>
            </a:r>
            <a:endParaRPr/>
          </a:p>
          <a:p>
            <a:pPr marL="914400" lvl="1" indent="-317500" algn="l" rtl="0">
              <a:spcBef>
                <a:spcPts val="0"/>
              </a:spcBef>
              <a:spcAft>
                <a:spcPts val="0"/>
              </a:spcAft>
              <a:buSzPts val="1400"/>
              <a:buChar char="○"/>
            </a:pPr>
            <a:r>
              <a:rPr lang="en"/>
              <a:t>No information leakage if the key is never reused.</a:t>
            </a:r>
            <a:endParaRPr/>
          </a:p>
          <a:p>
            <a:pPr marL="914400" lvl="1" indent="-317500" algn="l" rtl="0">
              <a:spcBef>
                <a:spcPts val="0"/>
              </a:spcBef>
              <a:spcAft>
                <a:spcPts val="0"/>
              </a:spcAft>
              <a:buSzPts val="1400"/>
              <a:buChar char="○"/>
            </a:pPr>
            <a:r>
              <a:rPr lang="en"/>
              <a:t>Information leaks if the key is reused.</a:t>
            </a:r>
            <a:endParaRPr/>
          </a:p>
          <a:p>
            <a:pPr marL="914400" lvl="1" indent="-317500" algn="l" rtl="0">
              <a:spcBef>
                <a:spcPts val="0"/>
              </a:spcBef>
              <a:spcAft>
                <a:spcPts val="0"/>
              </a:spcAft>
              <a:buSzPts val="1400"/>
              <a:buChar char="○"/>
            </a:pPr>
            <a:r>
              <a:rPr lang="en"/>
              <a:t>Impractical for real-world usage, unless you’re a spy.</a:t>
            </a:r>
            <a:endParaRPr/>
          </a:p>
        </p:txBody>
      </p:sp>
      <p:sp>
        <p:nvSpPr>
          <p:cNvPr id="1211" name="Google Shape;1211;p1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66" name="Google Shape;366;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We often describe cryptographic problems using a common cast of characters</a:t>
            </a:r>
            <a:endParaRPr/>
          </a:p>
          <a:p>
            <a:pPr marL="457200" lvl="0" indent="-342900" algn="l" rtl="0">
              <a:spcBef>
                <a:spcPts val="0"/>
              </a:spcBef>
              <a:spcAft>
                <a:spcPts val="0"/>
              </a:spcAft>
              <a:buSzPts val="1800"/>
              <a:buChar char="●"/>
            </a:pPr>
            <a:r>
              <a:rPr lang="en"/>
              <a:t>One scenario:</a:t>
            </a:r>
            <a:endParaRPr/>
          </a:p>
          <a:p>
            <a:pPr marL="914400" lvl="1" indent="-317500" algn="l" rtl="0">
              <a:spcBef>
                <a:spcPts val="0"/>
              </a:spcBef>
              <a:spcAft>
                <a:spcPts val="0"/>
              </a:spcAft>
              <a:buSzPts val="1400"/>
              <a:buChar char="○"/>
            </a:pPr>
            <a:r>
              <a:rPr lang="en"/>
              <a:t>Alice wants to send a message to Bob.</a:t>
            </a:r>
            <a:endParaRPr/>
          </a:p>
          <a:p>
            <a:pPr marL="914400" lvl="1" indent="-317500" algn="l" rtl="0">
              <a:spcBef>
                <a:spcPts val="0"/>
              </a:spcBef>
              <a:spcAft>
                <a:spcPts val="0"/>
              </a:spcAft>
              <a:buSzPts val="1400"/>
              <a:buChar char="○"/>
            </a:pPr>
            <a:r>
              <a:rPr lang="en"/>
              <a:t>However, Eve is going to </a:t>
            </a:r>
            <a:r>
              <a:rPr lang="en" i="1"/>
              <a:t>eavesdrop</a:t>
            </a:r>
            <a:r>
              <a:rPr lang="en"/>
              <a:t> on the communication channel.</a:t>
            </a:r>
            <a:endParaRPr/>
          </a:p>
          <a:p>
            <a:pPr marL="914400" lvl="1" indent="-317500" algn="l" rtl="0">
              <a:spcBef>
                <a:spcPts val="0"/>
              </a:spcBef>
              <a:spcAft>
                <a:spcPts val="0"/>
              </a:spcAft>
              <a:buSzPts val="1400"/>
              <a:buChar char="○"/>
            </a:pPr>
            <a:r>
              <a:rPr lang="en"/>
              <a:t>How does Alice send the message to Bob without Eve learning about the message?</a:t>
            </a:r>
            <a:endParaRPr/>
          </a:p>
          <a:p>
            <a:pPr marL="457200" lvl="0" indent="-342900" algn="l" rtl="0">
              <a:spcBef>
                <a:spcPts val="0"/>
              </a:spcBef>
              <a:spcAft>
                <a:spcPts val="0"/>
              </a:spcAft>
              <a:buSzPts val="1800"/>
              <a:buChar char="●"/>
            </a:pPr>
            <a:r>
              <a:rPr lang="en"/>
              <a:t>Another scenario:</a:t>
            </a:r>
            <a:endParaRPr/>
          </a:p>
          <a:p>
            <a:pPr marL="914400" lvl="1" indent="-317500" algn="l" rtl="0">
              <a:spcBef>
                <a:spcPts val="0"/>
              </a:spcBef>
              <a:spcAft>
                <a:spcPts val="0"/>
              </a:spcAft>
              <a:buSzPts val="1400"/>
              <a:buChar char="○"/>
            </a:pPr>
            <a:r>
              <a:rPr lang="en"/>
              <a:t>Bob wants to send a message to Alice.</a:t>
            </a:r>
            <a:endParaRPr/>
          </a:p>
          <a:p>
            <a:pPr marL="914400" lvl="1" indent="-317500" algn="l" rtl="0">
              <a:spcBef>
                <a:spcPts val="0"/>
              </a:spcBef>
              <a:spcAft>
                <a:spcPts val="0"/>
              </a:spcAft>
              <a:buSzPts val="1400"/>
              <a:buChar char="○"/>
            </a:pPr>
            <a:r>
              <a:rPr lang="en"/>
              <a:t>However, Mallory is going to </a:t>
            </a:r>
            <a:r>
              <a:rPr lang="en" i="1"/>
              <a:t>tamper</a:t>
            </a:r>
            <a:r>
              <a:rPr lang="en"/>
              <a:t> with the communication channel.</a:t>
            </a:r>
            <a:endParaRPr/>
          </a:p>
          <a:p>
            <a:pPr marL="914400" lvl="1" indent="-317500" algn="l" rtl="0">
              <a:spcBef>
                <a:spcPts val="0"/>
              </a:spcBef>
              <a:spcAft>
                <a:spcPts val="0"/>
              </a:spcAft>
              <a:buSzPts val="1400"/>
              <a:buChar char="○"/>
            </a:pPr>
            <a:r>
              <a:rPr lang="en"/>
              <a:t>How does Bob send the message to Alice without Mallory changing the message?</a:t>
            </a:r>
            <a:endParaRPr/>
          </a:p>
        </p:txBody>
      </p:sp>
      <p:sp>
        <p:nvSpPr>
          <p:cNvPr id="367" name="Google Shape;3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Three Goals of Cryptography</a:t>
            </a:r>
            <a:endParaRPr/>
          </a:p>
        </p:txBody>
      </p:sp>
      <p:sp>
        <p:nvSpPr>
          <p:cNvPr id="373" name="Google Shape;373;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 cryptography, there are three main properties that we want on our data</a:t>
            </a:r>
            <a:endParaRPr/>
          </a:p>
          <a:p>
            <a:pPr marL="457200" lvl="0" indent="-342900" algn="l" rtl="0">
              <a:spcBef>
                <a:spcPts val="0"/>
              </a:spcBef>
              <a:spcAft>
                <a:spcPts val="0"/>
              </a:spcAft>
              <a:buSzPts val="1800"/>
              <a:buChar char="●"/>
            </a:pPr>
            <a:r>
              <a:rPr lang="en" b="1"/>
              <a:t>Confidentiality</a:t>
            </a:r>
            <a:r>
              <a:rPr lang="en"/>
              <a:t>: An adversary cannot </a:t>
            </a:r>
            <a:r>
              <a:rPr lang="en" i="1"/>
              <a:t>read</a:t>
            </a:r>
            <a:r>
              <a:rPr lang="en"/>
              <a:t> our messages.</a:t>
            </a:r>
            <a:endParaRPr/>
          </a:p>
          <a:p>
            <a:pPr marL="457200" lvl="0" indent="-342900" algn="l" rtl="0">
              <a:spcBef>
                <a:spcPts val="0"/>
              </a:spcBef>
              <a:spcAft>
                <a:spcPts val="0"/>
              </a:spcAft>
              <a:buSzPts val="1800"/>
              <a:buChar char="●"/>
            </a:pPr>
            <a:r>
              <a:rPr lang="en" b="1"/>
              <a:t>Integrity</a:t>
            </a:r>
            <a:r>
              <a:rPr lang="en"/>
              <a:t>: An adversary cannot </a:t>
            </a:r>
            <a:r>
              <a:rPr lang="en" i="1"/>
              <a:t>change</a:t>
            </a:r>
            <a:r>
              <a:rPr lang="en"/>
              <a:t> our messages without being detected.</a:t>
            </a:r>
            <a:endParaRPr/>
          </a:p>
          <a:p>
            <a:pPr marL="457200" lvl="0" indent="-342900" algn="l" rtl="0">
              <a:spcBef>
                <a:spcPts val="0"/>
              </a:spcBef>
              <a:spcAft>
                <a:spcPts val="0"/>
              </a:spcAft>
              <a:buSzPts val="1800"/>
              <a:buChar char="●"/>
            </a:pPr>
            <a:r>
              <a:rPr lang="en" b="1"/>
              <a:t>Authenticity</a:t>
            </a:r>
            <a:r>
              <a:rPr lang="en"/>
              <a:t>: I can prove that this message came from the person who claims to have written it.</a:t>
            </a:r>
            <a:endParaRPr/>
          </a:p>
          <a:p>
            <a:pPr marL="914400" lvl="1" indent="-317500" algn="l" rtl="0">
              <a:spcBef>
                <a:spcPts val="0"/>
              </a:spcBef>
              <a:spcAft>
                <a:spcPts val="0"/>
              </a:spcAft>
              <a:buSzPts val="1400"/>
              <a:buChar char="○"/>
            </a:pPr>
            <a:r>
              <a:rPr lang="en"/>
              <a:t>Integrity and authenticity are closely related properties…</a:t>
            </a:r>
            <a:endParaRPr/>
          </a:p>
          <a:p>
            <a:pPr marL="1371600" lvl="2" indent="-317500" algn="l" rtl="0">
              <a:spcBef>
                <a:spcPts val="0"/>
              </a:spcBef>
              <a:spcAft>
                <a:spcPts val="0"/>
              </a:spcAft>
              <a:buSzPts val="1400"/>
              <a:buChar char="■"/>
            </a:pPr>
            <a:r>
              <a:rPr lang="en"/>
              <a:t>Before I can prove that a message came from a certain person, I have to prove that the message wasn’t changed!</a:t>
            </a:r>
            <a:endParaRPr/>
          </a:p>
          <a:p>
            <a:pPr marL="914400" lvl="1" indent="-317500" algn="l" rtl="0">
              <a:spcBef>
                <a:spcPts val="0"/>
              </a:spcBef>
              <a:spcAft>
                <a:spcPts val="0"/>
              </a:spcAft>
              <a:buSzPts val="1400"/>
              <a:buChar char="○"/>
            </a:pPr>
            <a:r>
              <a:rPr lang="en"/>
              <a:t>… but they’re not identical properties</a:t>
            </a:r>
            <a:endParaRPr/>
          </a:p>
          <a:p>
            <a:pPr marL="1371600" lvl="2" indent="-317500" algn="l" rtl="0">
              <a:spcBef>
                <a:spcPts val="0"/>
              </a:spcBef>
              <a:spcAft>
                <a:spcPts val="0"/>
              </a:spcAft>
              <a:buSzPts val="1400"/>
              <a:buChar char="■"/>
            </a:pPr>
            <a:r>
              <a:rPr lang="en"/>
              <a:t>Later we’ll see some edge cases</a:t>
            </a:r>
            <a:endParaRPr/>
          </a:p>
        </p:txBody>
      </p:sp>
      <p:sp>
        <p:nvSpPr>
          <p:cNvPr id="374" name="Google Shape;3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6262</Words>
  <Application>Microsoft Macintosh PowerPoint</Application>
  <PresentationFormat>On-screen Show (16:9)</PresentationFormat>
  <Paragraphs>1186</Paragraphs>
  <Slides>73</Slides>
  <Notes>73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73</vt:i4>
      </vt:variant>
    </vt:vector>
  </HeadingPairs>
  <TitlesOfParts>
    <vt:vector size="76" baseType="lpstr">
      <vt:lpstr>Arial</vt:lpstr>
      <vt:lpstr>Courier New</vt:lpstr>
      <vt:lpstr>CS 161</vt:lpstr>
      <vt:lpstr>Intro to Cryptography</vt:lpstr>
      <vt:lpstr>Announcements</vt:lpstr>
      <vt:lpstr>Cunning Plan Today: Cryptography</vt:lpstr>
      <vt:lpstr>What is cryptography?</vt:lpstr>
      <vt:lpstr>What is cryptography?</vt:lpstr>
      <vt:lpstr>Definitions</vt:lpstr>
      <vt:lpstr>Meet Alice, Bob, Eve, and Mallory</vt:lpstr>
      <vt:lpstr>Meet Alice, Bob, Eve, and Mallory</vt:lpstr>
      <vt:lpstr>Three Goals of Cryptography</vt:lpstr>
      <vt:lpstr>Keys</vt:lpstr>
      <vt:lpstr>Security Principle: Kerckhoff’s Principle</vt:lpstr>
      <vt:lpstr>Confidentiality</vt:lpstr>
      <vt:lpstr>Confidentiality</vt:lpstr>
      <vt:lpstr>Confidentiality</vt:lpstr>
      <vt:lpstr>Integrity (and Authenticity)</vt:lpstr>
      <vt:lpstr>Integrity (and Authenticity)</vt:lpstr>
      <vt:lpstr>Threat Models</vt:lpstr>
      <vt:lpstr>Threat Models</vt:lpstr>
      <vt:lpstr>Cryptography Roadmap</vt:lpstr>
      <vt:lpstr>Symmetric-Key Encryption</vt:lpstr>
      <vt:lpstr>Cryptography Roadmap</vt:lpstr>
      <vt:lpstr>Symmetric-Key Encryption</vt:lpstr>
      <vt:lpstr>Symmetric-Key Encryption: Definition</vt:lpstr>
      <vt:lpstr>Symmetric-Key Encryption: Definition</vt:lpstr>
      <vt:lpstr>Defining Confidentiality</vt:lpstr>
      <vt:lpstr>Defining Confidentiality</vt:lpstr>
      <vt:lpstr>Defining Confidentiality: IND-CPA</vt:lpstr>
      <vt:lpstr>Defining Confidentiality: IND-CPA</vt:lpstr>
      <vt:lpstr>Defining Confidentiality: IND-CPA</vt:lpstr>
      <vt:lpstr>Defining Confidentiality: IND-CPA</vt:lpstr>
      <vt:lpstr>Defining Confidentiality: IND-CPA</vt:lpstr>
      <vt:lpstr>Defining Confidentiality: IND-CPA</vt:lpstr>
      <vt:lpstr>Defining Confidentiality: IND-CPA</vt:lpstr>
      <vt:lpstr>Edge Cases: Length</vt:lpstr>
      <vt:lpstr>Edge Cases: Attacker Runtime</vt:lpstr>
      <vt:lpstr>Edge Cases: Negligible Advantage</vt:lpstr>
      <vt:lpstr>Edge Cases: Negligible Advantage</vt:lpstr>
      <vt:lpstr>IND-CPA: Putting it together </vt:lpstr>
      <vt:lpstr>A Brief History of Cryptography</vt:lpstr>
      <vt:lpstr>Cryptography by Hand: Caesar Cipher</vt:lpstr>
      <vt:lpstr>Cryptography by Hand: Attacks on the Caesar Cipher</vt:lpstr>
      <vt:lpstr>Cryptography by Hand: Attacks on the Caesar Cipher</vt:lpstr>
      <vt:lpstr>Cryptography by Hand: Substitution Cipher</vt:lpstr>
      <vt:lpstr>Cryptography by Hand: Attacks on Substitution Ciphers</vt:lpstr>
      <vt:lpstr>Takeaways</vt:lpstr>
      <vt:lpstr>Cryptography by Machines: Enigma</vt:lpstr>
      <vt:lpstr>Enigma Operating Principle: Rotor Machine</vt:lpstr>
      <vt:lpstr>Cryptography by Machines: Enigma</vt:lpstr>
      <vt:lpstr>Cryptography by Machines: Enigma</vt:lpstr>
      <vt:lpstr>Cryptography by Machines: Attack on Enigma </vt:lpstr>
      <vt:lpstr>Cryptography by Machines: Legacy of Enigma</vt:lpstr>
      <vt:lpstr>Cryptography by Computers</vt:lpstr>
      <vt:lpstr>One-Time Pads</vt:lpstr>
      <vt:lpstr>Cryptography Roadmap</vt:lpstr>
      <vt:lpstr>Review: XOR</vt:lpstr>
      <vt:lpstr>Review: XOR Algebra</vt:lpstr>
      <vt:lpstr>One-Time Pads: Key Generation</vt:lpstr>
      <vt:lpstr>One-Time Pads: Encryption</vt:lpstr>
      <vt:lpstr>One-Time Pads: Encryption</vt:lpstr>
      <vt:lpstr>One-Time Pads: Decryption</vt:lpstr>
      <vt:lpstr>One-Time Pads: Decryption</vt:lpstr>
      <vt:lpstr>One-Time Pad</vt:lpstr>
      <vt:lpstr>One-Time Pad: Correctness</vt:lpstr>
      <vt:lpstr>One-Time Pad: Security</vt:lpstr>
      <vt:lpstr>One-Time Pad: Security</vt:lpstr>
      <vt:lpstr>Two-Time Pads?</vt:lpstr>
      <vt:lpstr>Two-Time Pads?</vt:lpstr>
      <vt:lpstr>Two-Time Pads?</vt:lpstr>
      <vt:lpstr>Impracticality of One-Time Pads</vt:lpstr>
      <vt:lpstr>One-Time Pads in Practice: Spies</vt:lpstr>
      <vt:lpstr>Two-Time Pads in Practice: VENONA</vt:lpstr>
      <vt:lpstr>Summary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Cryptography</dc:title>
  <cp:lastModifiedBy>Jian Xiang</cp:lastModifiedBy>
  <cp:revision>5</cp:revision>
  <dcterms:modified xsi:type="dcterms:W3CDTF">2023-08-18T18:55:23Z</dcterms:modified>
</cp:coreProperties>
</file>